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0"/>
  </p:notesMasterIdLst>
  <p:sldIdLst>
    <p:sldId id="256" r:id="rId2"/>
    <p:sldId id="257" r:id="rId3"/>
    <p:sldId id="297" r:id="rId4"/>
    <p:sldId id="259" r:id="rId5"/>
    <p:sldId id="260" r:id="rId6"/>
    <p:sldId id="261" r:id="rId7"/>
    <p:sldId id="432" r:id="rId8"/>
    <p:sldId id="265" r:id="rId9"/>
    <p:sldId id="262" r:id="rId10"/>
    <p:sldId id="263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81" r:id="rId23"/>
    <p:sldId id="434" r:id="rId24"/>
    <p:sldId id="279" r:id="rId25"/>
    <p:sldId id="280" r:id="rId26"/>
    <p:sldId id="276" r:id="rId27"/>
    <p:sldId id="282" r:id="rId28"/>
    <p:sldId id="283" r:id="rId29"/>
    <p:sldId id="437" r:id="rId30"/>
    <p:sldId id="438" r:id="rId31"/>
    <p:sldId id="284" r:id="rId32"/>
    <p:sldId id="285" r:id="rId33"/>
    <p:sldId id="287" r:id="rId34"/>
    <p:sldId id="435" r:id="rId35"/>
    <p:sldId id="296" r:id="rId36"/>
    <p:sldId id="289" r:id="rId37"/>
    <p:sldId id="290" r:id="rId38"/>
    <p:sldId id="291" r:id="rId39"/>
    <p:sldId id="293" r:id="rId40"/>
    <p:sldId id="294" r:id="rId41"/>
    <p:sldId id="436" r:id="rId42"/>
    <p:sldId id="295" r:id="rId43"/>
    <p:sldId id="298" r:id="rId44"/>
    <p:sldId id="299" r:id="rId45"/>
    <p:sldId id="300" r:id="rId46"/>
    <p:sldId id="301" r:id="rId47"/>
    <p:sldId id="303" r:id="rId48"/>
    <p:sldId id="304" r:id="rId49"/>
    <p:sldId id="302" r:id="rId50"/>
    <p:sldId id="440" r:id="rId51"/>
    <p:sldId id="305" r:id="rId52"/>
    <p:sldId id="292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5" r:id="rId72"/>
    <p:sldId id="324" r:id="rId73"/>
    <p:sldId id="326" r:id="rId74"/>
    <p:sldId id="327" r:id="rId75"/>
    <p:sldId id="328" r:id="rId76"/>
    <p:sldId id="330" r:id="rId77"/>
    <p:sldId id="331" r:id="rId78"/>
    <p:sldId id="332" r:id="rId79"/>
    <p:sldId id="441" r:id="rId80"/>
    <p:sldId id="442" r:id="rId81"/>
    <p:sldId id="333" r:id="rId82"/>
    <p:sldId id="334" r:id="rId83"/>
    <p:sldId id="336" r:id="rId84"/>
    <p:sldId id="337" r:id="rId85"/>
    <p:sldId id="338" r:id="rId86"/>
    <p:sldId id="339" r:id="rId87"/>
    <p:sldId id="443" r:id="rId88"/>
    <p:sldId id="340" r:id="rId89"/>
    <p:sldId id="341" r:id="rId90"/>
    <p:sldId id="343" r:id="rId91"/>
    <p:sldId id="344" r:id="rId92"/>
    <p:sldId id="346" r:id="rId93"/>
    <p:sldId id="345" r:id="rId94"/>
    <p:sldId id="347" r:id="rId95"/>
    <p:sldId id="348" r:id="rId96"/>
    <p:sldId id="350" r:id="rId97"/>
    <p:sldId id="349" r:id="rId98"/>
    <p:sldId id="351" r:id="rId99"/>
    <p:sldId id="357" r:id="rId100"/>
    <p:sldId id="358" r:id="rId101"/>
    <p:sldId id="361" r:id="rId102"/>
    <p:sldId id="359" r:id="rId103"/>
    <p:sldId id="360" r:id="rId104"/>
    <p:sldId id="362" r:id="rId105"/>
    <p:sldId id="363" r:id="rId106"/>
    <p:sldId id="364" r:id="rId107"/>
    <p:sldId id="365" r:id="rId108"/>
    <p:sldId id="352" r:id="rId109"/>
    <p:sldId id="353" r:id="rId110"/>
    <p:sldId id="356" r:id="rId111"/>
    <p:sldId id="366" r:id="rId112"/>
    <p:sldId id="367" r:id="rId113"/>
    <p:sldId id="368" r:id="rId114"/>
    <p:sldId id="369" r:id="rId115"/>
    <p:sldId id="374" r:id="rId116"/>
    <p:sldId id="375" r:id="rId117"/>
    <p:sldId id="376" r:id="rId118"/>
    <p:sldId id="377" r:id="rId119"/>
    <p:sldId id="378" r:id="rId120"/>
    <p:sldId id="379" r:id="rId121"/>
    <p:sldId id="372" r:id="rId122"/>
    <p:sldId id="373" r:id="rId123"/>
    <p:sldId id="444" r:id="rId124"/>
    <p:sldId id="445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3" r:id="rId138"/>
    <p:sldId id="392" r:id="rId139"/>
    <p:sldId id="394" r:id="rId140"/>
    <p:sldId id="396" r:id="rId141"/>
    <p:sldId id="397" r:id="rId142"/>
    <p:sldId id="398" r:id="rId143"/>
    <p:sldId id="399" r:id="rId144"/>
    <p:sldId id="400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10" r:id="rId153"/>
    <p:sldId id="446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6" autoAdjust="0"/>
    <p:restoredTop sz="68085" autoAdjust="0"/>
  </p:normalViewPr>
  <p:slideViewPr>
    <p:cSldViewPr>
      <p:cViewPr varScale="1">
        <p:scale>
          <a:sx n="113" d="100"/>
          <a:sy n="113" d="100"/>
        </p:scale>
        <p:origin x="-190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23261-7B9D-4DB9-B79D-2AAB621C56E8}" type="datetimeFigureOut">
              <a:rPr lang="de-AT" smtClean="0"/>
              <a:t>16.09.2018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6CF16-48DC-4ACF-B42C-BB4A190128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266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26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164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58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78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708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93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42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2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120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93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161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237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162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374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CF16-48DC-4ACF-B42C-BB4A1901282C}" type="slidenum">
              <a:rPr lang="de-AT" smtClean="0"/>
              <a:t>163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284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>
              <a:defRPr sz="6400" b="1"/>
            </a:lvl1pPr>
          </a:lstStyle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4C3F0-2FF8-4DC9-A059-224A027877AE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F61549-6714-46D6-8D27-91986140299B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8392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8CD1B-11CE-468C-8A1F-8889B6B1E42B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FA410-750A-4D1B-A9B5-B059DC5DE014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3950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75636-0D33-4855-965F-065D310FB892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0DA64-3A8C-4E85-900E-A19EE5E6351C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408708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EF8A6-8D64-4B25-85B2-5614D620BE15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BEE30-8A77-4971-9F21-05A5E098C93F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78429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2A2A3-0CB2-4CA6-9AE6-23F0CD00D166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36FA3-C3DE-44CE-B70C-79EDAEBC8F59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2010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857B1-66BE-41B2-B0C0-0069950B6835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22B0-1412-4136-A1CA-7572825E022C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57181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21EEA-C091-4565-907C-3BF2AFCDBDAD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48CB7-4D44-45FE-8773-93564D5B0073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88097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9168D-4C88-488E-8185-061EE42480AB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63A72-EEE8-49F0-B887-200C24F4B3CA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55765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A2486-9EEB-427D-83F9-ACC9F6157086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3614A-99B0-4321-A6BE-56082969A0EE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8693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CFAC9-DCC2-47A2-AFAE-D9D5C584A1A0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73BAC-9AA0-4734-92C8-8DC65BC5B9BD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95380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E7D8C-CB56-4BBD-BF58-5A3C2667888A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AF607-B0CE-43F0-820E-9A2BAB3D4801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34256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de-AT" altLang="de-DE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  <a:endParaRPr lang="de-AT" altLang="de-DE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FB8DD5-B22B-43AD-A6C0-A1031EB49B2A}" type="datetimeFigureOut">
              <a:rPr lang="de-AT"/>
              <a:pPr>
                <a:defRPr/>
              </a:pPr>
              <a:t>16.09.2018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34C4C80-BCDC-417D-9AEA-8E84A1767152}" type="slidenum">
              <a:rPr lang="de-AT" altLang="de-DE"/>
              <a:pPr>
                <a:defRPr/>
              </a:pPr>
              <a:t>‹Nr.›</a:t>
            </a:fld>
            <a:endParaRPr lang="de-AT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xmlns:lc="http://schemas.openxmlformats.org/drawingml/2006/lockedCanvas" id="{F122DA5F-F369-425E-9800-5E085E2248B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09320"/>
            <a:ext cx="734077" cy="4352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xmlns:lc="http://schemas.openxmlformats.org/drawingml/2006/lockedCanvas" id="{5F1B4320-4208-4F94-8ACA-7CFD09946D5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57" y="6398468"/>
            <a:ext cx="2245311" cy="3681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449263" hangingPunct="1">
              <a:lnSpc>
                <a:spcPct val="87000"/>
              </a:lnSpc>
              <a:buClr>
                <a:srgbClr val="000000"/>
              </a:buClr>
              <a:buSzPct val="100000"/>
              <a:buFont typeface="Times New Roman" pitchFamily="16" charset="0"/>
            </a:pPr>
            <a:r>
              <a:rPr lang="de-AT" altLang="de-DE" sz="80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8 Neuerungen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Einstieg in Lambdas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smtClean="0"/>
              <a:t>Ein Lambda ist ein Behälter für </a:t>
            </a:r>
            <a:r>
              <a:rPr lang="de-AT" sz="2400" dirty="0" err="1" smtClean="0"/>
              <a:t>Sourcecode</a:t>
            </a:r>
            <a:r>
              <a:rPr lang="de-AT" sz="2400" dirty="0" smtClean="0"/>
              <a:t> ähnlich einer Methode, allerdings ohne Namen und ohne explizite Angabe eines Rückgabetyps oder ausgelöster </a:t>
            </a:r>
            <a:r>
              <a:rPr lang="de-AT" sz="2400" dirty="0" err="1" smtClean="0"/>
              <a:t>Exception</a:t>
            </a:r>
            <a:r>
              <a:rPr lang="de-AT" sz="2400" dirty="0" smtClean="0"/>
              <a:t>. </a:t>
            </a:r>
            <a:endParaRPr lang="de-AT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068960"/>
            <a:ext cx="6543675" cy="571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3701176"/>
            <a:ext cx="66008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java.time.LocalTime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java.time.LocalDateTime</a:t>
            </a:r>
            <a:endParaRPr lang="de-AT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599914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java.time.LocalTime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java.time.LocalDateTime</a:t>
            </a:r>
            <a:endParaRPr lang="de-AT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4048125" cy="26765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556792"/>
            <a:ext cx="4486275" cy="20478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52" y="3645024"/>
            <a:ext cx="39433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5" y="211510"/>
            <a:ext cx="6690023" cy="46085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70" y="4927426"/>
            <a:ext cx="38385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ava.time.DayOfWeek</a:t>
            </a:r>
            <a: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java.time.Month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Enums</a:t>
            </a:r>
            <a:r>
              <a:rPr lang="de-AT" sz="2400" dirty="0" smtClean="0"/>
              <a:t> für Wochentage und Monate</a:t>
            </a:r>
            <a:endParaRPr lang="de-AT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00998"/>
            <a:ext cx="8435280" cy="16660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11" y="4202535"/>
            <a:ext cx="8351262" cy="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ava.time.DayOfWeek</a:t>
            </a:r>
            <a: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java.time.Month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4800600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789040"/>
            <a:ext cx="41624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java.time.YearMonth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java.time.MonthDay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YearMonth</a:t>
            </a:r>
            <a:r>
              <a:rPr lang="de-AT" sz="2400" dirty="0" smtClean="0"/>
              <a:t> … beinhaltet Jahr und Monat</a:t>
            </a:r>
          </a:p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MonthDay</a:t>
            </a:r>
            <a:r>
              <a:rPr lang="de-AT" sz="2400" dirty="0" smtClean="0"/>
              <a:t> … beinhaltet Monat und Tag</a:t>
            </a:r>
          </a:p>
          <a:p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de-AT" sz="2400" dirty="0" smtClean="0"/>
              <a:t> … beinhaltet Jahr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7084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java.time.YearMonth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java.time.MonthDay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424936" cy="344288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157192"/>
            <a:ext cx="8424936" cy="7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java.time.YearMonth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java.time.MonthDay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java.time.Year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478"/>
            <a:ext cx="4266598" cy="183750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717032"/>
            <a:ext cx="4402832" cy="18087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28" y="2492896"/>
            <a:ext cx="4455471" cy="18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java.time.Duration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Repräsentiert eine Zeitdauer (intern durch Sekunden + Nanos dargestellt)</a:t>
            </a:r>
            <a:endParaRPr lang="de-AT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36912"/>
            <a:ext cx="3286125" cy="11906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646575"/>
            <a:ext cx="2438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java.time.Duration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94" y="1196752"/>
            <a:ext cx="822107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Einstieg in Lambdas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6" y="3861048"/>
            <a:ext cx="6600825" cy="9239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0" y="1586018"/>
            <a:ext cx="6505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java.time.Duration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8286148" cy="373955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57192"/>
            <a:ext cx="8229600" cy="9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ava.time.Period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Repräsentiert einen </a:t>
            </a:r>
            <a:r>
              <a:rPr lang="de-AT" sz="2400" b="1" dirty="0" smtClean="0"/>
              <a:t>konzeptionellen</a:t>
            </a:r>
            <a:r>
              <a:rPr lang="de-AT" sz="2400" dirty="0" smtClean="0"/>
              <a:t> Zeitabschnitt</a:t>
            </a:r>
          </a:p>
          <a:p>
            <a:r>
              <a:rPr lang="de-AT" sz="2400" dirty="0" smtClean="0"/>
              <a:t>Was ist der Unterschied zur Klasse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de-AT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45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ava.time.Period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89167"/>
            <a:ext cx="9058704" cy="5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3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ava.time.Period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7521"/>
            <a:ext cx="8219256" cy="341963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990210"/>
            <a:ext cx="8219256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ava.time.Period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452687"/>
            <a:ext cx="21907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java.time.ZonedDateTime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Repräsentiert Datum und Zeit in einer bestimmten Zeitzone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635349"/>
            <a:ext cx="28098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java.time.ZonedDateTime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3"/>
            <a:ext cx="8640960" cy="39604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5198717"/>
            <a:ext cx="8640960" cy="9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ava.time.DateTimeFormatter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Formatiert und parst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TemporalAccessors</a:t>
            </a:r>
            <a:endParaRPr lang="de-AT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2400" dirty="0" smtClean="0"/>
              <a:t>Temporal Accessors sind: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DayOfWeek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Instant,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LocalTime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Year,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YearMonth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ZonedTimeDate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de-AT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ava.time.DateTimeFormatter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Viele Temporal Accessors implementieren die Methoden:</a:t>
            </a:r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r>
              <a:rPr lang="de-AT" sz="2400" dirty="0" smtClean="0"/>
              <a:t>z.B.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lang="de-AT" sz="2400" dirty="0" smtClean="0"/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</a:t>
            </a:r>
            <a:r>
              <a:rPr lang="de-AT" sz="2400" dirty="0" smtClean="0"/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LocalTime</a:t>
            </a:r>
            <a:r>
              <a:rPr lang="de-AT" sz="2400" dirty="0" smtClean="0"/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MonthDay</a:t>
            </a:r>
            <a:r>
              <a:rPr lang="de-AT" sz="2400" dirty="0" smtClean="0"/>
              <a:t>, 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de-AT" sz="2400" dirty="0" smtClean="0"/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YearMonth</a:t>
            </a:r>
            <a:r>
              <a:rPr lang="de-AT" sz="2400" dirty="0" smtClean="0"/>
              <a:t>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ZonedDateTime</a:t>
            </a:r>
            <a:endParaRPr lang="de-AT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04864"/>
            <a:ext cx="5829300" cy="4191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75" y="2780928"/>
            <a:ext cx="7172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7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ava.time.DateTimeFormatter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28800"/>
            <a:ext cx="686133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772816"/>
            <a:ext cx="7600950" cy="36957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71525" y="1772816"/>
            <a:ext cx="7600950" cy="57606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2"/>
          <p:cNvSpPr/>
          <p:nvPr/>
        </p:nvSpPr>
        <p:spPr>
          <a:xfrm>
            <a:off x="5148064" y="2348880"/>
            <a:ext cx="3168352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/>
          <p:cNvSpPr txBox="1"/>
          <p:nvPr/>
        </p:nvSpPr>
        <p:spPr>
          <a:xfrm>
            <a:off x="7452320" y="465313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???</a:t>
            </a:r>
            <a:endParaRPr lang="de-A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6" y="26609"/>
            <a:ext cx="7448550" cy="61912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6165304"/>
            <a:ext cx="42291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Interoperabilität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Es wurden Konvertierungsmethoden eingeführt:</a:t>
            </a:r>
            <a:endParaRPr lang="de-AT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20888"/>
            <a:ext cx="4876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Interoperabilität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1"/>
            <a:ext cx="8204795" cy="40324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1" y="5445224"/>
            <a:ext cx="8179718" cy="7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11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484784"/>
            <a:ext cx="8856984" cy="46805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AT" sz="2400" dirty="0" smtClean="0"/>
              <a:t>Sie haben folgende Methode gegeben: </a:t>
            </a:r>
            <a:br>
              <a:rPr lang="de-AT" sz="2400" dirty="0" smtClean="0"/>
            </a:b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getOstersonntag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jahr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AT" sz="2400" dirty="0" smtClean="0"/>
              <a:t>Ostermontag: Ostersonntag + 1 Tag</a:t>
            </a:r>
          </a:p>
          <a:p>
            <a:r>
              <a:rPr lang="de-AT" sz="2400" dirty="0" smtClean="0"/>
              <a:t>Christi Himmelfahrt: Ostersonntag + 39 Tage</a:t>
            </a:r>
          </a:p>
          <a:p>
            <a:r>
              <a:rPr lang="de-AT" sz="2400" dirty="0" smtClean="0"/>
              <a:t>Pfingstmontag: Ostersonntag + 50 Tage</a:t>
            </a:r>
          </a:p>
          <a:p>
            <a:r>
              <a:rPr lang="de-AT" sz="2400" dirty="0" smtClean="0"/>
              <a:t>Fronleichnam: Ostersonntag + 60 Tage</a:t>
            </a:r>
          </a:p>
          <a:p>
            <a:r>
              <a:rPr lang="de-AT" sz="2400" dirty="0" smtClean="0"/>
              <a:t>Weitere Feiertage: </a:t>
            </a:r>
            <a:r>
              <a:rPr lang="de-AT" sz="2400" dirty="0"/>
              <a:t>01.01., 06.01., 01.05., 15.08., 26.10., 01.11., 08.12., 24.12. </a:t>
            </a:r>
            <a:r>
              <a:rPr lang="de-AT" sz="2400" dirty="0" smtClean="0"/>
              <a:t>(½), </a:t>
            </a:r>
            <a:r>
              <a:rPr lang="de-AT" sz="2400" dirty="0"/>
              <a:t>25.12., 26.12</a:t>
            </a:r>
            <a:r>
              <a:rPr lang="de-AT" sz="2400" dirty="0" smtClean="0"/>
              <a:t>., 31.12</a:t>
            </a:r>
            <a:r>
              <a:rPr lang="de-AT" sz="2400" dirty="0"/>
              <a:t>. </a:t>
            </a:r>
            <a:r>
              <a:rPr lang="de-AT" sz="2400" dirty="0" smtClean="0"/>
              <a:t>(½)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2771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11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Implementieren Sie eine Methode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isFeiertag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sz="2400" dirty="0" smtClean="0"/>
              <a:t>, die zu einem gegebenen Datum ermittelt, ob es sich um einen Feiertag handelt.</a:t>
            </a:r>
          </a:p>
          <a:p>
            <a:r>
              <a:rPr lang="de-AT" sz="2400" dirty="0" smtClean="0"/>
              <a:t>Implementieren Sie eine Methode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isWerktag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sz="2400" dirty="0" smtClean="0"/>
              <a:t>, die zu einem gegebenen Datum ermittelt, ob es sich um einen Werktag, also keinen Feiertag, keinen Samstag oder Sonntag handelt.</a:t>
            </a:r>
          </a:p>
          <a:p>
            <a:r>
              <a:rPr lang="de-AT" sz="2400" dirty="0"/>
              <a:t>Schreiben Sie eine Methode, die alle Feiertage für das </a:t>
            </a:r>
            <a:r>
              <a:rPr lang="de-AT" sz="2400" dirty="0" smtClean="0"/>
              <a:t>heurige Jahr </a:t>
            </a:r>
            <a:r>
              <a:rPr lang="de-AT" sz="2400" dirty="0"/>
              <a:t>ausgibt</a:t>
            </a:r>
            <a:r>
              <a:rPr lang="de-AT" sz="2400" dirty="0" smtClean="0"/>
              <a:t>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9892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Erweiterungen im Interface </a:t>
            </a:r>
            <a:r>
              <a:rPr lang="de-AT" dirty="0" err="1" smtClean="0">
                <a:solidFill>
                  <a:srgbClr val="FF0000"/>
                </a:solidFill>
              </a:rPr>
              <a:t>Comparator</a:t>
            </a:r>
            <a:r>
              <a:rPr lang="de-AT" dirty="0" smtClean="0">
                <a:solidFill>
                  <a:srgbClr val="FF0000"/>
                </a:solidFill>
              </a:rPr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34848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55576" y="1628800"/>
            <a:ext cx="607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Definition eines </a:t>
            </a:r>
            <a:r>
              <a:rPr lang="de-AT" dirty="0" err="1" smtClean="0"/>
              <a:t>Comparators</a:t>
            </a:r>
            <a:r>
              <a:rPr lang="de-AT" dirty="0" smtClean="0"/>
              <a:t> mittels einer Lambda Expression:</a:t>
            </a:r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5131"/>
            <a:ext cx="7807592" cy="8658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27584" y="3573016"/>
            <a:ext cx="728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Definition eines </a:t>
            </a:r>
            <a:r>
              <a:rPr lang="de-AT" dirty="0" err="1" smtClean="0"/>
              <a:t>Comparators</a:t>
            </a:r>
            <a:r>
              <a:rPr lang="de-AT" dirty="0" smtClean="0"/>
              <a:t> mittels der Factory Methode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comparing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dirty="0" smtClean="0"/>
              <a:t>: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149080"/>
            <a:ext cx="7807592" cy="6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8854" y="1556792"/>
            <a:ext cx="383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Aneinanderreihung von </a:t>
            </a:r>
            <a:r>
              <a:rPr lang="de-AT" dirty="0" err="1" smtClean="0"/>
              <a:t>Comparators</a:t>
            </a:r>
            <a:r>
              <a:rPr lang="de-AT" dirty="0" smtClean="0"/>
              <a:t>:</a:t>
            </a:r>
          </a:p>
          <a:p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28" y="1988840"/>
            <a:ext cx="8283679" cy="180705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1560" y="4293096"/>
            <a:ext cx="359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Verarbeitung primitiver Datentypen: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880840"/>
            <a:ext cx="8157592" cy="4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9552" y="112474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Spezielle Ordnungen: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7733"/>
            <a:ext cx="7890962" cy="5260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44649"/>
            <a:ext cx="7890962" cy="37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9552" y="1425550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Um einen </a:t>
            </a:r>
            <a:r>
              <a:rPr lang="de-AT" dirty="0" err="1" smtClean="0"/>
              <a:t>Comparator</a:t>
            </a:r>
            <a:r>
              <a:rPr lang="de-AT" dirty="0" smtClean="0"/>
              <a:t> robust zu machen, muss er normalerweise mit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AT" dirty="0" smtClean="0"/>
              <a:t>-Werten</a:t>
            </a:r>
          </a:p>
          <a:p>
            <a:r>
              <a:rPr lang="de-AT" dirty="0"/>
              <a:t>u</a:t>
            </a:r>
            <a:r>
              <a:rPr lang="de-AT" dirty="0" smtClean="0"/>
              <a:t>mgehen können. Der zuvor definierte </a:t>
            </a:r>
            <a:r>
              <a:rPr lang="de-AT" dirty="0" err="1" smtClean="0"/>
              <a:t>Comparator</a:t>
            </a:r>
            <a:r>
              <a:rPr lang="de-AT" dirty="0" smtClean="0"/>
              <a:t> würde eine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smtClean="0"/>
              <a:t>auslösen, falls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Person.getName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null </a:t>
            </a:r>
            <a:r>
              <a:rPr lang="de-AT" dirty="0" smtClean="0"/>
              <a:t>liefert.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1" y="2515468"/>
            <a:ext cx="7807592" cy="6975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84567" y="3501008"/>
            <a:ext cx="8451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Um mit </a:t>
            </a: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ull</a:t>
            </a:r>
            <a:r>
              <a:rPr lang="de-AT" dirty="0" smtClean="0"/>
              <a:t>-Werten </a:t>
            </a:r>
            <a:r>
              <a:rPr lang="de-AT" dirty="0"/>
              <a:t>umgehen zu können, dekoriert man den eigentlichen </a:t>
            </a:r>
            <a:r>
              <a:rPr lang="de-AT" dirty="0" err="1"/>
              <a:t>Comparator</a:t>
            </a:r>
            <a:endParaRPr lang="de-AT" dirty="0"/>
          </a:p>
          <a:p>
            <a:r>
              <a:rPr lang="de-AT" dirty="0"/>
              <a:t>mit einem </a:t>
            </a:r>
            <a:r>
              <a:rPr lang="de-AT" dirty="0" err="1"/>
              <a:t>Comparator</a:t>
            </a:r>
            <a:r>
              <a:rPr lang="de-AT" dirty="0"/>
              <a:t>, der die </a:t>
            </a: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ull</a:t>
            </a:r>
            <a:r>
              <a:rPr lang="de-AT" dirty="0" smtClean="0"/>
              <a:t>-Wert </a:t>
            </a:r>
            <a:r>
              <a:rPr lang="de-AT" dirty="0"/>
              <a:t>entsprechend </a:t>
            </a:r>
            <a:r>
              <a:rPr lang="de-AT" dirty="0" smtClean="0"/>
              <a:t>behandelt. Untenstehend eine</a:t>
            </a:r>
          </a:p>
          <a:p>
            <a:r>
              <a:rPr lang="de-AT" dirty="0" smtClean="0"/>
              <a:t>Kombination eines Key-</a:t>
            </a:r>
            <a:r>
              <a:rPr lang="de-AT" dirty="0" err="1" smtClean="0"/>
              <a:t>Extractors</a:t>
            </a:r>
            <a:r>
              <a:rPr lang="de-AT" dirty="0" smtClean="0"/>
              <a:t> und eines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AT" dirty="0" smtClean="0"/>
              <a:t>-Werte sortierenden </a:t>
            </a:r>
            <a:r>
              <a:rPr lang="de-AT" dirty="0" err="1" smtClean="0"/>
              <a:t>Comparators</a:t>
            </a:r>
            <a:r>
              <a:rPr lang="de-AT" dirty="0" smtClean="0"/>
              <a:t>: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4" y="4666703"/>
            <a:ext cx="7948266" cy="7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SAM Typen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196752"/>
            <a:ext cx="7600950" cy="505777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051720" y="2996952"/>
            <a:ext cx="6120680" cy="288032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/>
          <p:cNvSpPr/>
          <p:nvPr/>
        </p:nvSpPr>
        <p:spPr>
          <a:xfrm>
            <a:off x="1043608" y="3284984"/>
            <a:ext cx="6264696" cy="216024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19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6912"/>
            <a:ext cx="7984555" cy="25922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04652" y="1556792"/>
            <a:ext cx="8448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Um mit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AT" dirty="0" smtClean="0"/>
              <a:t>-Werten umgehen zu können, dekoriert man den eigentlichen </a:t>
            </a:r>
            <a:r>
              <a:rPr lang="de-AT" dirty="0" err="1" smtClean="0"/>
              <a:t>Comparator</a:t>
            </a:r>
            <a:endParaRPr lang="de-AT" dirty="0" smtClean="0"/>
          </a:p>
          <a:p>
            <a:r>
              <a:rPr lang="de-AT" dirty="0" smtClean="0"/>
              <a:t>mit einem </a:t>
            </a:r>
            <a:r>
              <a:rPr lang="de-AT" dirty="0" err="1" smtClean="0"/>
              <a:t>Comparator</a:t>
            </a:r>
            <a:r>
              <a:rPr lang="de-AT" dirty="0" smtClean="0"/>
              <a:t>, der die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AT" dirty="0" smtClean="0"/>
              <a:t>-Werte entsprechend behandelt: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047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1095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Optional ist ein Wrapper um Rückgabewerte, der es erlaubt eine leere Rückgabe ohne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de-AT" sz="2400" dirty="0" smtClean="0"/>
              <a:t>Werte zu implementieren.</a:t>
            </a:r>
          </a:p>
          <a:p>
            <a:r>
              <a:rPr lang="de-AT" sz="2400" dirty="0" smtClean="0"/>
              <a:t>Er dient damit auch der Vermeidung von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NullPointerExceptions</a:t>
            </a:r>
            <a:r>
              <a:rPr lang="de-AT" sz="2400" dirty="0" smtClean="0"/>
              <a:t>.</a:t>
            </a:r>
          </a:p>
          <a:p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</a:t>
            </a:r>
            <a:r>
              <a:rPr lang="de-AT" sz="2400" dirty="0" smtClean="0"/>
              <a:t> ist gewissermaßen eine Implementierung des </a:t>
            </a:r>
            <a:r>
              <a:rPr lang="de-AT" sz="2400" i="1" dirty="0" smtClean="0"/>
              <a:t>Null </a:t>
            </a:r>
            <a:r>
              <a:rPr lang="de-AT" sz="2400" i="1" dirty="0" err="1" smtClean="0"/>
              <a:t>Object</a:t>
            </a:r>
            <a:r>
              <a:rPr lang="de-AT" sz="2400" i="1" dirty="0" smtClean="0"/>
              <a:t> Patterns.</a:t>
            </a:r>
            <a:endParaRPr lang="de-AT" sz="2400" i="1" dirty="0"/>
          </a:p>
        </p:txBody>
      </p:sp>
    </p:spTree>
    <p:extLst>
      <p:ext uri="{BB962C8B-B14F-4D97-AF65-F5344CB8AC3E}">
        <p14:creationId xmlns:p14="http://schemas.microsoft.com/office/powerpoint/2010/main" val="27196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3"/>
            <a:ext cx="8759678" cy="489654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085185"/>
            <a:ext cx="8712968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0" y="2132856"/>
            <a:ext cx="8284030" cy="376619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57200" y="1700808"/>
            <a:ext cx="531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Behandlung von Alternativen mittels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Optional&lt;T&gt;: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57200" y="1700808"/>
            <a:ext cx="36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Verarbeitung von primitiven Werten: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0" y="2070140"/>
            <a:ext cx="8348808" cy="23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8303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Parallele Operationen auf Arrays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77678"/>
            <a:ext cx="7996233" cy="15793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27584" y="2708920"/>
            <a:ext cx="2448272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/>
          <p:cNvSpPr txBox="1"/>
          <p:nvPr/>
        </p:nvSpPr>
        <p:spPr>
          <a:xfrm>
            <a:off x="683568" y="1417638"/>
            <a:ext cx="205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Paralleles Sortieren: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637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Parallele Operationen auf Arrays</a:t>
            </a:r>
            <a:endParaRPr lang="de-AT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" y="1412776"/>
            <a:ext cx="8464252" cy="401153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57200" y="1124744"/>
            <a:ext cx="294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Paralleles Setzen von Werten:</a:t>
            </a:r>
            <a:endParaRPr lang="de-AT" dirty="0"/>
          </a:p>
        </p:txBody>
      </p:sp>
      <p:sp>
        <p:nvSpPr>
          <p:cNvPr id="19" name="Rechteck 18"/>
          <p:cNvSpPr/>
          <p:nvPr/>
        </p:nvSpPr>
        <p:spPr>
          <a:xfrm>
            <a:off x="755576" y="4725144"/>
            <a:ext cx="432048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4" y="5455996"/>
            <a:ext cx="8464252" cy="7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Parallele Operationen auf Arrays</a:t>
            </a:r>
            <a:endParaRPr lang="de-AT" dirty="0"/>
          </a:p>
        </p:txBody>
      </p:sp>
      <p:sp>
        <p:nvSpPr>
          <p:cNvPr id="18" name="Textfeld 17"/>
          <p:cNvSpPr txBox="1"/>
          <p:nvPr/>
        </p:nvSpPr>
        <p:spPr>
          <a:xfrm>
            <a:off x="457200" y="1417638"/>
            <a:ext cx="464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Paralleles Setzen von Werten, weiteres Beispiel: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6970"/>
            <a:ext cx="8225341" cy="286616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27584" y="4005064"/>
            <a:ext cx="4392488" cy="144016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38416"/>
            <a:ext cx="8225341" cy="6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68760"/>
            <a:ext cx="7658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Erweiterungen im Interface </a:t>
            </a:r>
            <a:r>
              <a:rPr lang="de-AT" dirty="0" err="1" smtClean="0">
                <a:solidFill>
                  <a:srgbClr val="FF0000"/>
                </a:solidFill>
              </a:rPr>
              <a:t>Map</a:t>
            </a:r>
            <a:r>
              <a:rPr lang="de-AT" dirty="0" smtClean="0">
                <a:solidFill>
                  <a:srgbClr val="FF0000"/>
                </a:solidFill>
              </a:rPr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3818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&lt;K,V&gt;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6767"/>
            <a:ext cx="81819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&lt;K,V&gt;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219325"/>
            <a:ext cx="7981950" cy="24193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11560" y="1844824"/>
            <a:ext cx="471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Berechnung der </a:t>
            </a:r>
            <a:r>
              <a:rPr lang="de-AT" dirty="0" err="1" smtClean="0"/>
              <a:t>Fibonacci</a:t>
            </a:r>
            <a:r>
              <a:rPr lang="de-AT" dirty="0" smtClean="0"/>
              <a:t>-Zahlen in einer </a:t>
            </a:r>
            <a:r>
              <a:rPr lang="de-AT" dirty="0" err="1" smtClean="0"/>
              <a:t>Map</a:t>
            </a:r>
            <a:r>
              <a:rPr lang="de-A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427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&lt;K,V&gt;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362825" cy="8191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20"/>
            <a:ext cx="80676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&lt;K,V&gt;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82296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253521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Erweiterungen im NIO </a:t>
            </a:r>
            <a:r>
              <a:rPr lang="de-AT" dirty="0" smtClean="0"/>
              <a:t>und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67639"/>
            <a:ext cx="8938844" cy="432160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707904" y="1844824"/>
            <a:ext cx="1368152" cy="288032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81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Erweiterungen im Bereich </a:t>
            </a:r>
            <a:r>
              <a:rPr lang="de-AT" dirty="0" err="1" smtClean="0">
                <a:solidFill>
                  <a:srgbClr val="FF0000"/>
                </a:solidFill>
              </a:rPr>
              <a:t>Concurrency</a:t>
            </a:r>
            <a:endParaRPr lang="de-AT" dirty="0" smtClean="0">
              <a:solidFill>
                <a:srgbClr val="FF0000"/>
              </a:solidFill>
            </a:endParaRPr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208900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89"/>
            <a:ext cx="9163372" cy="61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CompletableFuture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Erweiterung von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Future&lt;T&gt;</a:t>
            </a:r>
          </a:p>
          <a:p>
            <a:r>
              <a:rPr lang="de-AT" sz="2400" dirty="0" smtClean="0">
                <a:latin typeface="+mj-lt"/>
                <a:cs typeface="Courier New" panose="02070309020205020404" pitchFamily="49" charset="0"/>
              </a:rPr>
              <a:t>Nahtlose Weiterverarbeitung nach asynchroner Verarbeitung.</a:t>
            </a:r>
          </a:p>
          <a:p>
            <a:r>
              <a:rPr lang="de-AT" sz="2400" dirty="0" smtClean="0">
                <a:latin typeface="+mj-lt"/>
                <a:cs typeface="Courier New" panose="02070309020205020404" pitchFamily="49" charset="0"/>
              </a:rPr>
              <a:t>Asynchrone Verarbeitungskette</a:t>
            </a:r>
            <a:endParaRPr lang="de-AT" sz="24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2" y="1440356"/>
            <a:ext cx="8322915" cy="216112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90" y="4077072"/>
            <a:ext cx="8368867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0" y="1484784"/>
            <a:ext cx="8760438" cy="4536504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CompletableFuture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843808" y="3429000"/>
            <a:ext cx="468052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/>
          <p:cNvSpPr/>
          <p:nvPr/>
        </p:nvSpPr>
        <p:spPr>
          <a:xfrm>
            <a:off x="4644008" y="4221088"/>
            <a:ext cx="3168352" cy="144016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/>
          <p:cNvSpPr/>
          <p:nvPr/>
        </p:nvSpPr>
        <p:spPr>
          <a:xfrm>
            <a:off x="4499992" y="4941168"/>
            <a:ext cx="3312368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003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33020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Nashorn JavaScript-Engine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de-AT" sz="2400" dirty="0" smtClean="0"/>
              <a:t>In JDK 1.8 eingebaute JavaScript-Engine</a:t>
            </a:r>
          </a:p>
          <a:p>
            <a:r>
              <a:rPr lang="de-AT" sz="2400" dirty="0" smtClean="0"/>
              <a:t>Ermöglicht dynamische Ausführung von JavaScript-Code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6285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Nashorn JavaScript-Engine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" y="1700809"/>
            <a:ext cx="8935743" cy="27363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1" y="4521607"/>
            <a:ext cx="8856984" cy="12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Nashorn JavaScript-Engine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4861"/>
            <a:ext cx="8681965" cy="61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Nashorn JavaScript-Engine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75030" cy="288032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55" y="4221088"/>
            <a:ext cx="827467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Keine Permanent Generation mehr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Reflection</a:t>
            </a:r>
            <a:endParaRPr lang="de-AT" dirty="0" smtClean="0"/>
          </a:p>
          <a:p>
            <a:pPr lvl="1"/>
            <a:r>
              <a:rPr lang="de-AT" dirty="0" smtClean="0"/>
              <a:t>Base64-Codierungen</a:t>
            </a:r>
          </a:p>
          <a:p>
            <a:pPr lvl="1"/>
            <a:r>
              <a:rPr lang="de-AT" dirty="0" smtClean="0"/>
              <a:t>Änderungen bei </a:t>
            </a:r>
            <a:r>
              <a:rPr lang="de-AT" dirty="0" err="1" smtClean="0"/>
              <a:t>Annotations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28927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Permanent Generation vor JDK 1.8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Permanent Generation: Teil des Heaps, in dem Klassen und Konstanten gespeichert werden</a:t>
            </a:r>
          </a:p>
          <a:p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java.lang.OutOfMemoryError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PermGen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endParaRPr lang="de-AT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2400" dirty="0" smtClean="0"/>
              <a:t>Problem: viele Bibliotheken, dynamisches Laden und Entladen von Klassen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6815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Keine Permanent Generation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Permanent Generation Heap wurde nun durch einen größenveränderlichen </a:t>
            </a:r>
            <a:r>
              <a:rPr lang="de-AT" sz="2400" dirty="0" err="1" smtClean="0"/>
              <a:t>Metaspace</a:t>
            </a:r>
            <a:r>
              <a:rPr lang="de-AT" sz="2400" dirty="0" smtClean="0"/>
              <a:t> ersetzt.</a:t>
            </a:r>
          </a:p>
          <a:p>
            <a:r>
              <a:rPr lang="de-AT" sz="2400" dirty="0" smtClean="0"/>
              <a:t>Kein Setzen der </a:t>
            </a:r>
            <a:r>
              <a:rPr lang="de-AT" sz="2400" dirty="0" err="1" smtClean="0"/>
              <a:t>PermGenSize</a:t>
            </a:r>
            <a:r>
              <a:rPr lang="de-AT" sz="2400" dirty="0" smtClean="0"/>
              <a:t> mehr möglich (wird ignoriert)</a:t>
            </a:r>
          </a:p>
          <a:p>
            <a:r>
              <a:rPr lang="de-AT" sz="2400" dirty="0" smtClean="0"/>
              <a:t>Es kann nicht mehr zu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OutOfMemoryError</a:t>
            </a:r>
            <a:r>
              <a:rPr lang="de-AT" sz="2400" dirty="0" smtClean="0"/>
              <a:t> </a:t>
            </a:r>
            <a:r>
              <a:rPr lang="de-AT" sz="2400" dirty="0"/>
              <a:t>wegen </a:t>
            </a:r>
            <a:r>
              <a:rPr lang="de-AT" sz="2400" dirty="0" smtClean="0"/>
              <a:t>zu kleiner </a:t>
            </a:r>
            <a:r>
              <a:rPr lang="de-AT" sz="2400" dirty="0" err="1" smtClean="0"/>
              <a:t>PermGenSize</a:t>
            </a:r>
            <a:r>
              <a:rPr lang="de-AT" sz="2400" dirty="0" smtClean="0"/>
              <a:t> kommen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799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Keine Permanent Generation mehr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Erweiterungen im Bereich </a:t>
            </a:r>
            <a:r>
              <a:rPr lang="de-AT" dirty="0" err="1" smtClean="0">
                <a:solidFill>
                  <a:srgbClr val="FF0000"/>
                </a:solidFill>
              </a:rPr>
              <a:t>Reflection</a:t>
            </a:r>
            <a:endParaRPr lang="de-AT" dirty="0" smtClean="0">
              <a:solidFill>
                <a:srgbClr val="FF0000"/>
              </a:solidFill>
            </a:endParaRPr>
          </a:p>
          <a:p>
            <a:pPr lvl="1"/>
            <a:r>
              <a:rPr lang="de-AT" dirty="0" smtClean="0"/>
              <a:t>Base64-Codierungen</a:t>
            </a:r>
          </a:p>
          <a:p>
            <a:pPr lvl="1"/>
            <a:r>
              <a:rPr lang="de-AT" dirty="0" smtClean="0"/>
              <a:t>Änderungen bei </a:t>
            </a:r>
            <a:r>
              <a:rPr lang="de-AT" dirty="0" err="1" smtClean="0"/>
              <a:t>Annotations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124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7920880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Erweiterungen </a:t>
            </a:r>
            <a:r>
              <a:rPr lang="de-AT" dirty="0" err="1" smtClean="0"/>
              <a:t>Reflection</a:t>
            </a:r>
            <a:r>
              <a:rPr lang="de-AT" dirty="0" smtClean="0"/>
              <a:t> API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Abfragen der Parameternamen von Methoden jetzt möglich</a:t>
            </a:r>
          </a:p>
          <a:p>
            <a:r>
              <a:rPr lang="de-AT" sz="2400" dirty="0" smtClean="0"/>
              <a:t>Dazu muss ein Compiler-</a:t>
            </a:r>
            <a:r>
              <a:rPr lang="de-AT" sz="2400" dirty="0" err="1" smtClean="0"/>
              <a:t>Flag</a:t>
            </a:r>
            <a:r>
              <a:rPr lang="de-AT" sz="2400" dirty="0" smtClean="0"/>
              <a:t> beim Aufruf von </a:t>
            </a:r>
            <a:r>
              <a:rPr lang="de-AT" sz="2400" dirty="0" err="1" smtClean="0"/>
              <a:t>javac</a:t>
            </a:r>
            <a:r>
              <a:rPr lang="de-AT" sz="2400" dirty="0" smtClean="0"/>
              <a:t> gesetzt werden:</a:t>
            </a:r>
            <a:endParaRPr lang="de-AT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996952"/>
            <a:ext cx="864096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Keine Permanent Generation mehr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Reflection</a:t>
            </a:r>
            <a:endParaRPr lang="de-AT" dirty="0" smtClean="0"/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Base64-Codierungen</a:t>
            </a:r>
          </a:p>
          <a:p>
            <a:pPr lvl="1"/>
            <a:r>
              <a:rPr lang="de-AT" dirty="0" smtClean="0"/>
              <a:t>Änderungen bei </a:t>
            </a:r>
            <a:r>
              <a:rPr lang="de-AT" dirty="0" err="1" smtClean="0"/>
              <a:t>Annotations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38795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Base64 </a:t>
            </a:r>
            <a:r>
              <a:rPr lang="de-AT" dirty="0" err="1" smtClean="0"/>
              <a:t>Ecoding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sz="2400" dirty="0" smtClean="0"/>
              <a:t>Base64 Encoding wurde bisher nur in der Sun Implementierung durch die proprietäre Klasse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sun.misc.Base64Encoder</a:t>
            </a:r>
            <a:r>
              <a:rPr lang="de-AT" sz="2400" dirty="0" smtClean="0">
                <a:latin typeface="+mj-lt"/>
                <a:cs typeface="Courier New" panose="02070309020205020404" pitchFamily="49" charset="0"/>
              </a:rPr>
              <a:t> bzw.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Decoder </a:t>
            </a:r>
            <a:r>
              <a:rPr lang="de-AT" sz="2400" dirty="0" smtClean="0"/>
              <a:t>unterstützt</a:t>
            </a:r>
          </a:p>
          <a:p>
            <a:r>
              <a:rPr lang="de-AT" sz="2400" dirty="0" smtClean="0"/>
              <a:t>Mit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java.util.Base64 </a:t>
            </a:r>
            <a:r>
              <a:rPr lang="de-AT" sz="2400" dirty="0" smtClean="0"/>
              <a:t>gibt es jetzt eine im Java Standard verfügbare Klasse.</a:t>
            </a:r>
          </a:p>
          <a:p>
            <a:pPr marL="0" indent="0">
              <a:buNone/>
            </a:pPr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31321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Base64 </a:t>
            </a:r>
            <a:r>
              <a:rPr lang="de-AT" dirty="0" err="1" smtClean="0"/>
              <a:t>Ecoding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83180"/>
            <a:ext cx="8776282" cy="21178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861048"/>
            <a:ext cx="8776282" cy="6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Keine Permanent Generation mehr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Reflection</a:t>
            </a:r>
            <a:endParaRPr lang="de-AT" dirty="0" smtClean="0"/>
          </a:p>
          <a:p>
            <a:pPr lvl="1"/>
            <a:r>
              <a:rPr lang="de-AT" dirty="0" smtClean="0"/>
              <a:t>Base64-Codierungen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Änderungen bei </a:t>
            </a:r>
            <a:r>
              <a:rPr lang="de-AT" dirty="0" err="1" smtClean="0">
                <a:solidFill>
                  <a:srgbClr val="FF0000"/>
                </a:solidFill>
              </a:rPr>
              <a:t>Annotations</a:t>
            </a:r>
            <a:endParaRPr lang="de-AT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3186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Änderungen bei </a:t>
            </a:r>
            <a:r>
              <a:rPr lang="de-AT" dirty="0" err="1" smtClean="0"/>
              <a:t>Annotations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5127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de-AT" sz="2400" dirty="0" smtClean="0"/>
              <a:t>Die möglichen Targets von </a:t>
            </a:r>
            <a:r>
              <a:rPr lang="de-AT" sz="2400" dirty="0" err="1" smtClean="0"/>
              <a:t>Annotations</a:t>
            </a:r>
            <a:r>
              <a:rPr lang="de-AT" sz="2400" dirty="0" smtClean="0"/>
              <a:t> (</a:t>
            </a:r>
            <a:r>
              <a:rPr lang="de-AT" sz="2400" dirty="0" err="1" smtClean="0"/>
              <a:t>enum</a:t>
            </a:r>
            <a:r>
              <a:rPr lang="de-AT" sz="2400" dirty="0" smtClean="0"/>
              <a:t>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ElementType</a:t>
            </a:r>
            <a:r>
              <a:rPr lang="de-AT" sz="2400" dirty="0" smtClean="0"/>
              <a:t>) wurden erweitert um:</a:t>
            </a:r>
          </a:p>
          <a:p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TYPE_PARAMETER</a:t>
            </a:r>
            <a:r>
              <a:rPr lang="de-AT" sz="2400" dirty="0" smtClean="0"/>
              <a:t>: </a:t>
            </a:r>
            <a:r>
              <a:rPr lang="de-AT" sz="2400" dirty="0" err="1" smtClean="0"/>
              <a:t>Annotations</a:t>
            </a:r>
            <a:r>
              <a:rPr lang="de-AT" sz="2400" dirty="0" smtClean="0"/>
              <a:t> können auf Typ Parametern bei </a:t>
            </a:r>
            <a:r>
              <a:rPr lang="de-AT" sz="2400" dirty="0" err="1" smtClean="0"/>
              <a:t>Generics</a:t>
            </a:r>
            <a:r>
              <a:rPr lang="de-AT" sz="2400" dirty="0" smtClean="0"/>
              <a:t> angewendet werden</a:t>
            </a:r>
          </a:p>
          <a:p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TYPE_USE</a:t>
            </a:r>
            <a:r>
              <a:rPr lang="de-AT" sz="2400" dirty="0" smtClean="0"/>
              <a:t>: Verwendung von </a:t>
            </a:r>
            <a:r>
              <a:rPr lang="de-AT" sz="2400" dirty="0" err="1" smtClean="0"/>
              <a:t>Annotations</a:t>
            </a:r>
            <a:r>
              <a:rPr lang="de-AT" sz="2400" dirty="0" smtClean="0"/>
              <a:t> bei jeder Verwendung eines Typs</a:t>
            </a:r>
          </a:p>
          <a:p>
            <a:pPr marL="0" indent="0">
              <a:buNone/>
            </a:pPr>
            <a:r>
              <a:rPr lang="de-AT" sz="2400" dirty="0" smtClean="0"/>
              <a:t>Künftige Nutzung durch Frameworks und APIs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6795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Änderungen bei </a:t>
            </a:r>
            <a:r>
              <a:rPr lang="de-AT" dirty="0" err="1"/>
              <a:t>Annotations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2" y="1340769"/>
            <a:ext cx="64826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496944" cy="4896544"/>
          </a:xfrm>
          <a:prstGeom prst="rect">
            <a:avLst/>
          </a:prstGeom>
        </p:spPr>
      </p:pic>
      <p:sp>
        <p:nvSpPr>
          <p:cNvPr id="6" name="Titel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AT" dirty="0"/>
              <a:t>Änderungen bei </a:t>
            </a:r>
            <a:r>
              <a:rPr lang="de-AT" dirty="0" err="1"/>
              <a:t>Annotations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94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714500"/>
            <a:ext cx="8096250" cy="3429000"/>
          </a:xfrm>
          <a:prstGeom prst="rect">
            <a:avLst/>
          </a:prstGeom>
        </p:spPr>
      </p:pic>
      <p:sp>
        <p:nvSpPr>
          <p:cNvPr id="6" name="Titel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AT" dirty="0"/>
              <a:t>Änderungen bei </a:t>
            </a:r>
            <a:r>
              <a:rPr lang="de-AT" dirty="0" err="1"/>
              <a:t>Annotations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506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12976"/>
            <a:ext cx="7920880" cy="10746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789491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0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04" y="1417638"/>
            <a:ext cx="8357592" cy="259373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57200" y="1417638"/>
            <a:ext cx="2602632" cy="2831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4" y="4565525"/>
            <a:ext cx="8355260" cy="69409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9353" y="4011373"/>
            <a:ext cx="735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Wenn nur ein Ausdruck existiert, kann auch das </a:t>
            </a:r>
            <a:r>
              <a:rPr lang="de-AT" dirty="0" err="1" smtClean="0"/>
              <a:t>return</a:t>
            </a:r>
            <a:r>
              <a:rPr lang="de-AT" dirty="0" smtClean="0"/>
              <a:t> weggelassen werden.</a:t>
            </a:r>
          </a:p>
          <a:p>
            <a:r>
              <a:rPr lang="de-AT" dirty="0" smtClean="0"/>
              <a:t>Damit kann</a:t>
            </a:r>
            <a:endParaRPr lang="de-AT" dirty="0"/>
          </a:p>
        </p:txBody>
      </p:sp>
      <p:sp>
        <p:nvSpPr>
          <p:cNvPr id="7" name="Textfeld 6"/>
          <p:cNvSpPr txBox="1"/>
          <p:nvPr/>
        </p:nvSpPr>
        <p:spPr>
          <a:xfrm>
            <a:off x="359353" y="5211856"/>
            <a:ext cx="200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Verkürzt werden zu</a:t>
            </a:r>
            <a:endParaRPr lang="de-AT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589240"/>
            <a:ext cx="8239944" cy="6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Functional</a:t>
            </a:r>
            <a:r>
              <a:rPr lang="de-AT" dirty="0" smtClean="0"/>
              <a:t> Interfaces / SAM Typen</a:t>
            </a:r>
            <a:endParaRPr lang="de-AT" dirty="0"/>
          </a:p>
        </p:txBody>
      </p:sp>
      <p:sp>
        <p:nvSpPr>
          <p:cNvPr id="6" name="Rechteck 5"/>
          <p:cNvSpPr/>
          <p:nvPr/>
        </p:nvSpPr>
        <p:spPr>
          <a:xfrm>
            <a:off x="457200" y="1417638"/>
            <a:ext cx="2602632" cy="2831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0" y="1417638"/>
            <a:ext cx="8314320" cy="37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Lambda </a:t>
            </a:r>
            <a:r>
              <a:rPr lang="de-AT" dirty="0" err="1" smtClean="0"/>
              <a:t>Expressions</a:t>
            </a:r>
            <a:endParaRPr lang="de-AT" dirty="0" smtClean="0"/>
          </a:p>
          <a:p>
            <a:pPr lvl="1"/>
            <a:r>
              <a:rPr lang="de-AT" dirty="0" smtClean="0"/>
              <a:t>Einstieg in Lambdas</a:t>
            </a:r>
          </a:p>
          <a:p>
            <a:pPr lvl="1"/>
            <a:r>
              <a:rPr lang="de-AT" dirty="0" smtClean="0"/>
              <a:t>Default Methoden in Interfaces</a:t>
            </a:r>
          </a:p>
          <a:p>
            <a:pPr lvl="1"/>
            <a:r>
              <a:rPr lang="de-AT" dirty="0" smtClean="0"/>
              <a:t>Methodenreferenzen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179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</a:t>
            </a:r>
            <a:r>
              <a:rPr lang="de-AT" dirty="0"/>
              <a:t> Interfaces / SAM 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e-AT" sz="2400" dirty="0"/>
              <a:t> in </a:t>
            </a:r>
            <a:r>
              <a:rPr lang="de-AT" sz="2400" dirty="0" smtClean="0"/>
              <a:t>Lambdas</a:t>
            </a:r>
            <a:endParaRPr lang="de-AT" sz="2400" dirty="0"/>
          </a:p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e-AT" sz="2400" dirty="0" smtClean="0"/>
              <a:t> referenziert das außenliegende Objekt, in dem die Expression deklariert wird. </a:t>
            </a:r>
          </a:p>
          <a:p>
            <a:r>
              <a:rPr lang="de-AT" sz="2400" b="1" dirty="0" smtClean="0"/>
              <a:t>Beachte:</a:t>
            </a:r>
            <a:r>
              <a:rPr lang="de-AT" sz="2400" dirty="0" smtClean="0"/>
              <a:t> das ist unterschiedlich zu inneren (anonymen) Klassen, bei denen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e-AT" sz="2400" dirty="0" smtClean="0"/>
              <a:t> auf das innere Objekt referenziert.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330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</a:t>
            </a:r>
            <a:r>
              <a:rPr lang="de-AT" dirty="0"/>
              <a:t> Interfaces / SAM 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smtClean="0"/>
              <a:t>Zugriff auf Variablen:</a:t>
            </a:r>
          </a:p>
          <a:p>
            <a:r>
              <a:rPr lang="de-AT" sz="2400" dirty="0" smtClean="0"/>
              <a:t>Lambdas können auf die Variablen des äußeren Objekts zugreifen. </a:t>
            </a:r>
          </a:p>
          <a:p>
            <a:r>
              <a:rPr lang="de-AT" sz="2400" dirty="0" smtClean="0"/>
              <a:t>Lokale Variablen müssen "</a:t>
            </a:r>
            <a:r>
              <a:rPr lang="de-AT" sz="2400" dirty="0" err="1" smtClean="0"/>
              <a:t>effectively</a:t>
            </a:r>
            <a:r>
              <a:rPr lang="de-AT" sz="2400" dirty="0" smtClean="0"/>
              <a:t>" final sein, um in der Lambda Expression verwendet werden zu können (wird vom Compiler überprüft).</a:t>
            </a:r>
          </a:p>
        </p:txBody>
      </p:sp>
    </p:spTree>
    <p:extLst>
      <p:ext uri="{BB962C8B-B14F-4D97-AF65-F5344CB8AC3E}">
        <p14:creationId xmlns:p14="http://schemas.microsoft.com/office/powerpoint/2010/main" val="27371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Vordefinierte </a:t>
            </a:r>
            <a:r>
              <a:rPr lang="de-AT" dirty="0" err="1" smtClean="0"/>
              <a:t>Functional</a:t>
            </a:r>
            <a:r>
              <a:rPr lang="de-AT" dirty="0" smtClean="0"/>
              <a:t> Interfaces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" y="1556792"/>
            <a:ext cx="9081467" cy="37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2</a:t>
            </a:r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1268760"/>
            <a:ext cx="8424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smtClean="0"/>
              <a:t>Schreiben Sie eine Klasse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Programm</a:t>
            </a:r>
            <a:r>
              <a:rPr lang="de-AT" sz="2400" dirty="0" smtClean="0"/>
              <a:t>, sodass folgender Code ausführbar 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54830"/>
            <a:ext cx="7541708" cy="23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Lambda </a:t>
            </a:r>
            <a:r>
              <a:rPr lang="de-AT" dirty="0" err="1" smtClean="0"/>
              <a:t>Expressions</a:t>
            </a:r>
            <a:endParaRPr lang="de-AT" dirty="0" smtClean="0"/>
          </a:p>
          <a:p>
            <a:pPr lvl="1"/>
            <a:r>
              <a:rPr lang="de-AT" dirty="0"/>
              <a:t>Einstieg in Lambdas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Default Methoden in Interfaces</a:t>
            </a:r>
          </a:p>
          <a:p>
            <a:pPr lvl="1"/>
            <a:r>
              <a:rPr lang="de-AT" dirty="0" smtClean="0"/>
              <a:t>Methodenreferenzen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20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Default Methoden in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Bis JDK 1.7 sind Java Interfaces sind abstrakte Klassen, die nur abstrakte Methoden haben dürfen.</a:t>
            </a:r>
          </a:p>
          <a:p>
            <a:r>
              <a:rPr lang="de-AT" sz="2400" dirty="0" smtClean="0"/>
              <a:t>Ab JDK 1.8 dürfen Interfaces auch konkrete „</a:t>
            </a:r>
            <a:r>
              <a:rPr lang="de-AT" sz="2400" dirty="0" err="1" smtClean="0"/>
              <a:t>default</a:t>
            </a:r>
            <a:r>
              <a:rPr lang="de-AT" sz="2400" dirty="0" smtClean="0"/>
              <a:t>“ Methoden haben.</a:t>
            </a:r>
          </a:p>
          <a:p>
            <a:r>
              <a:rPr lang="de-AT" sz="2400" dirty="0" smtClean="0"/>
              <a:t>Der </a:t>
            </a:r>
            <a:r>
              <a:rPr lang="de-AT" sz="2400" dirty="0" err="1" smtClean="0"/>
              <a:t>Implementierer</a:t>
            </a:r>
            <a:r>
              <a:rPr lang="de-AT" sz="2400" dirty="0" smtClean="0"/>
              <a:t> eines Interfaces erbt diese Implementierung, kann sie aber auch überschreiben.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0016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Default Methoden in Interfaces</a:t>
            </a:r>
            <a:endParaRPr lang="de-AT" dirty="0"/>
          </a:p>
        </p:txBody>
      </p:sp>
      <p:sp>
        <p:nvSpPr>
          <p:cNvPr id="6" name="Rechteck 5"/>
          <p:cNvSpPr/>
          <p:nvPr/>
        </p:nvSpPr>
        <p:spPr>
          <a:xfrm>
            <a:off x="457200" y="1417638"/>
            <a:ext cx="2602632" cy="2831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852820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Default Methoden in Interfaces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69" y="2132856"/>
            <a:ext cx="8547037" cy="15121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9" y="3861048"/>
            <a:ext cx="8487449" cy="22322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58069" y="1448996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Beispiele aus dem JDK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823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Statische Methoden in Interfaces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358069" y="1448996"/>
            <a:ext cx="724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</a:t>
            </a:r>
            <a:r>
              <a:rPr lang="de-AT" dirty="0" smtClean="0"/>
              <a:t>it JDK 1.8 können Interfaces auch statische (konkrete) Methoden besitzen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9" y="1849686"/>
            <a:ext cx="8355215" cy="42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3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Analysieren Sie die Methode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Function.andThen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sz="2400" dirty="0" smtClean="0"/>
              <a:t> in der Java 8 API Dokumentation.</a:t>
            </a:r>
          </a:p>
          <a:p>
            <a:r>
              <a:rPr lang="de-AT" sz="2400" dirty="0" smtClean="0"/>
              <a:t>Was ist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AT" sz="2400" dirty="0" smtClean="0"/>
              <a:t>, was ist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sz="2400" dirty="0" smtClean="0"/>
              <a:t>?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7447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/>
              <a:t>Externe vs. Interne Iteration</a:t>
            </a:r>
          </a:p>
          <a:p>
            <a:pPr lvl="1"/>
            <a:r>
              <a:rPr lang="de-AT" dirty="0" smtClean="0"/>
              <a:t>Collections Erweiterungen</a:t>
            </a:r>
          </a:p>
          <a:p>
            <a:pPr lvl="1"/>
            <a:r>
              <a:rPr lang="de-AT" dirty="0" smtClean="0"/>
              <a:t>Streams</a:t>
            </a:r>
          </a:p>
          <a:p>
            <a:pPr lvl="1"/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</a:p>
          <a:p>
            <a:pPr lvl="1"/>
            <a:r>
              <a:rPr lang="de-AT" dirty="0" smtClean="0"/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6200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4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Schreiben Sie eine Klasse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Calculation</a:t>
            </a:r>
            <a:r>
              <a:rPr lang="de-AT" sz="2400" dirty="0" smtClean="0"/>
              <a:t>, sodass der folgende Code ausführbar ist:</a:t>
            </a:r>
          </a:p>
          <a:p>
            <a:endParaRPr lang="de-AT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67012"/>
            <a:ext cx="8928992" cy="16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Lambda </a:t>
            </a:r>
            <a:r>
              <a:rPr lang="de-AT" dirty="0" err="1" smtClean="0"/>
              <a:t>Expressions</a:t>
            </a:r>
            <a:endParaRPr lang="de-AT" dirty="0" smtClean="0"/>
          </a:p>
          <a:p>
            <a:pPr lvl="1"/>
            <a:r>
              <a:rPr lang="de-AT" dirty="0"/>
              <a:t>Einstieg in Lambdas</a:t>
            </a:r>
          </a:p>
          <a:p>
            <a:pPr lvl="1"/>
            <a:r>
              <a:rPr lang="de-AT" dirty="0" smtClean="0"/>
              <a:t>Default Methoden in Interfaces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Methodenreferenzen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1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Methodenreferenzen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323528" y="1232972"/>
            <a:ext cx="408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Methodenreferenzen besitzen die Syntax: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03" y="1570447"/>
            <a:ext cx="6819900" cy="11049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57200" y="267534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Beispiel: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9330"/>
            <a:ext cx="8063462" cy="194421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" y="5157192"/>
            <a:ext cx="838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Die Übergabe der Parameter erfolgt automatisch über die Reihenfolge der Lambda und </a:t>
            </a:r>
          </a:p>
          <a:p>
            <a:r>
              <a:rPr lang="de-AT" dirty="0" smtClean="0"/>
              <a:t>Methodenparameter.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257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Methodenreferenzen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457200" y="1417638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Weitere Beispiele: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7949764" cy="273630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" y="5157192"/>
            <a:ext cx="834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Eine Lambda ist immer dann durch eine Methodenreferenz ersetzbar, wenn neben dem</a:t>
            </a:r>
          </a:p>
          <a:p>
            <a:r>
              <a:rPr lang="de-AT" dirty="0" smtClean="0"/>
              <a:t>Methodenaufruf keine weiteren Aktionen in dem Lambda erfolgen.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531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</a:t>
            </a:r>
            <a:r>
              <a:rPr lang="de-AT" dirty="0"/>
              <a:t>5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0665"/>
            <a:ext cx="8229600" cy="4525963"/>
          </a:xfrm>
        </p:spPr>
        <p:txBody>
          <a:bodyPr/>
          <a:lstStyle/>
          <a:p>
            <a:r>
              <a:rPr lang="de-AT" sz="2400" dirty="0" smtClean="0"/>
              <a:t>Sie haben die folgenden Klassen:</a:t>
            </a:r>
            <a:endParaRPr lang="de-AT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190170" cy="1609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34211"/>
            <a:ext cx="6803638" cy="185966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23528" y="5661248"/>
            <a:ext cx="7544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/>
              <a:t>Schreiben Sie die Klasse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de-AT" sz="2400" dirty="0" smtClean="0"/>
              <a:t> und experimentieren Sie.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646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Externe vs. Interne Iteration</a:t>
            </a:r>
          </a:p>
          <a:p>
            <a:pPr lvl="1"/>
            <a:r>
              <a:rPr lang="de-AT" dirty="0" smtClean="0"/>
              <a:t>Collections Erweiterungen</a:t>
            </a:r>
          </a:p>
          <a:p>
            <a:pPr lvl="1"/>
            <a:r>
              <a:rPr lang="de-AT" dirty="0" smtClean="0"/>
              <a:t>Streams</a:t>
            </a:r>
          </a:p>
          <a:p>
            <a:pPr lvl="1"/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</a:p>
          <a:p>
            <a:pPr lvl="1"/>
            <a:r>
              <a:rPr lang="de-AT" dirty="0" smtClean="0"/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16791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Externe vs. Interne Iteration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Externe Iteration: Das Durchlaufen der Collection wird durch den Aufrufer kontrolliert, z.B. über Index- oder </a:t>
            </a:r>
            <a:r>
              <a:rPr lang="de-AT" sz="2400" dirty="0" err="1" smtClean="0"/>
              <a:t>Iteratorzugriff</a:t>
            </a:r>
            <a:r>
              <a:rPr lang="de-AT" sz="2400" dirty="0" smtClean="0"/>
              <a:t>.</a:t>
            </a:r>
          </a:p>
          <a:p>
            <a:r>
              <a:rPr lang="de-AT" sz="2400" dirty="0" smtClean="0"/>
              <a:t>Interne Iteration: Das Durchlaufen der Collection wird durch die Collection-Klasse gekapselt und durch diese kontrolliert.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641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Interne Iteration in JDK 1.8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208380" y="1475414"/>
            <a:ext cx="613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Mit JDK 1.8 bietet das </a:t>
            </a:r>
            <a:r>
              <a:rPr lang="de-AT" smtClean="0"/>
              <a:t>Interface </a:t>
            </a:r>
            <a:r>
              <a:rPr lang="de-AT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AT" smtClean="0"/>
              <a:t> </a:t>
            </a:r>
            <a:r>
              <a:rPr lang="de-AT" dirty="0" smtClean="0"/>
              <a:t>die Methoden: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78" y="1934483"/>
            <a:ext cx="3448050" cy="333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75" y="2204864"/>
            <a:ext cx="3552825" cy="32385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04715" y="264660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Beispiele:</a:t>
            </a:r>
            <a:endParaRPr lang="de-AT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5" y="3073714"/>
            <a:ext cx="8679050" cy="10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Externe vs. Interne Iteration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457200" y="1422721"/>
            <a:ext cx="18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Externe Iteration: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7" y="1820188"/>
            <a:ext cx="8378312" cy="146479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92081" y="3687534"/>
            <a:ext cx="178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Interne Iteration:</a:t>
            </a:r>
            <a:endParaRPr lang="de-AT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3" y="4056866"/>
            <a:ext cx="8358781" cy="14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Externe vs. Interne Iteration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21" y="2099254"/>
            <a:ext cx="8426921" cy="11376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1" y="3548895"/>
            <a:ext cx="8426921" cy="60018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7200" y="1700808"/>
            <a:ext cx="186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Weiteres Beispiel:</a:t>
            </a:r>
            <a:endParaRPr lang="de-AT" dirty="0"/>
          </a:p>
        </p:txBody>
      </p:sp>
      <p:sp>
        <p:nvSpPr>
          <p:cNvPr id="10" name="Textfeld 9"/>
          <p:cNvSpPr txBox="1"/>
          <p:nvPr/>
        </p:nvSpPr>
        <p:spPr>
          <a:xfrm>
            <a:off x="481321" y="436510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Oder auch: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47" y="4977704"/>
            <a:ext cx="8402630" cy="6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Java Date &amp; Time API</a:t>
            </a:r>
          </a:p>
          <a:p>
            <a:pPr lvl="1"/>
            <a:r>
              <a:rPr lang="de-AT" dirty="0" smtClean="0"/>
              <a:t>Datumsverarbeitung vor JSR-310</a:t>
            </a:r>
          </a:p>
          <a:p>
            <a:pPr lvl="1"/>
            <a:r>
              <a:rPr lang="de-AT" dirty="0" smtClean="0"/>
              <a:t>Überblick über die neu eingeführten Klassen</a:t>
            </a:r>
          </a:p>
        </p:txBody>
      </p:sp>
    </p:spTree>
    <p:extLst>
      <p:ext uri="{BB962C8B-B14F-4D97-AF65-F5344CB8AC3E}">
        <p14:creationId xmlns:p14="http://schemas.microsoft.com/office/powerpoint/2010/main" val="20592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Externe vs. Interne Iteration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457200" y="1700808"/>
            <a:ext cx="186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Weiteres Beispiel: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8" y="2180065"/>
            <a:ext cx="8275142" cy="110956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3" y="3546137"/>
            <a:ext cx="8287967" cy="5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</a:t>
            </a:r>
            <a:r>
              <a:rPr lang="de-AT" dirty="0"/>
              <a:t>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936" y="1135285"/>
            <a:ext cx="8229600" cy="4525963"/>
          </a:xfrm>
        </p:spPr>
        <p:txBody>
          <a:bodyPr/>
          <a:lstStyle/>
          <a:p>
            <a:r>
              <a:rPr lang="de-AT" sz="1800" dirty="0" smtClean="0"/>
              <a:t>Sie haben folgende Klasse:</a:t>
            </a:r>
            <a:endParaRPr lang="de-AT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63815"/>
            <a:ext cx="3672408" cy="346538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97428" y="5194349"/>
            <a:ext cx="84950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dirty="0" smtClean="0"/>
              <a:t>Konstruieren Sie Liste mit Personen. Konstruieren Sie aus der Liste eine </a:t>
            </a:r>
            <a:r>
              <a:rPr lang="de-AT" dirty="0" err="1" smtClean="0"/>
              <a:t>Map</a:t>
            </a:r>
            <a:r>
              <a:rPr lang="de-AT" dirty="0"/>
              <a:t> </a:t>
            </a:r>
            <a:r>
              <a:rPr lang="de-AT" dirty="0" smtClean="0"/>
              <a:t>mit Key = ID der Person und Value = Person. Lösen Sie die Aufgabe einmal mit interner und einmal mit externer Iteration.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761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/>
              <a:t>Externe vs. Interne Iteration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Collections Erweiterungen</a:t>
            </a:r>
          </a:p>
          <a:p>
            <a:pPr lvl="1"/>
            <a:r>
              <a:rPr lang="de-AT" dirty="0" smtClean="0"/>
              <a:t>Streams</a:t>
            </a:r>
          </a:p>
          <a:p>
            <a:pPr lvl="1"/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</a:p>
          <a:p>
            <a:pPr lvl="1"/>
            <a:r>
              <a:rPr lang="de-AT" dirty="0" smtClean="0"/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32599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Das Interface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7613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Das Interface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226897" cy="22993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8040" y="1441919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86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Das Interface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68040" y="1441919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Beispiele mit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negate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AT" dirty="0" smtClean="0"/>
              <a:t>: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41429"/>
            <a:ext cx="8416190" cy="41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emoveIf</a:t>
            </a:r>
            <a:r>
              <a:rPr lang="de-AT" dirty="0" smtClean="0"/>
              <a:t> Methode in Collection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9038"/>
            <a:ext cx="7524750" cy="457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76872"/>
            <a:ext cx="8288920" cy="374441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57200" y="184889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29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Interface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&lt;T,R&gt; </a:t>
            </a:r>
            <a:r>
              <a:rPr lang="de-AT" dirty="0"/>
              <a:t>und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UnaryOperator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9" y="1628800"/>
            <a:ext cx="827503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Interface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&lt;T,R&gt; </a:t>
            </a:r>
            <a:r>
              <a:rPr lang="de-AT" dirty="0"/>
              <a:t>und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UnaryOperator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43325"/>
            <a:ext cx="8398792" cy="44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eplaceAll</a:t>
            </a:r>
            <a:r>
              <a:rPr lang="de-AT" dirty="0" smtClean="0"/>
              <a:t> Methode in List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457200" y="184889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Beispiel: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1433"/>
            <a:ext cx="8324850" cy="457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3" y="2492896"/>
            <a:ext cx="83974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Comparator</a:t>
            </a:r>
            <a:r>
              <a:rPr lang="de-AT" dirty="0" smtClean="0"/>
              <a:t>&lt;T&gt;</a:t>
            </a:r>
          </a:p>
          <a:p>
            <a:pPr lvl="1"/>
            <a:r>
              <a:rPr lang="de-AT" dirty="0" smtClean="0"/>
              <a:t>Die Klasse Optional&lt;T&gt;</a:t>
            </a:r>
          </a:p>
          <a:p>
            <a:pPr lvl="1"/>
            <a:r>
              <a:rPr lang="de-AT" dirty="0" smtClean="0"/>
              <a:t>Parallele Operationen auf Arrays</a:t>
            </a:r>
          </a:p>
          <a:p>
            <a:pPr lvl="1"/>
            <a:r>
              <a:rPr lang="de-AT" dirty="0" smtClean="0"/>
              <a:t>Erweiterungen im Interface </a:t>
            </a:r>
            <a:r>
              <a:rPr lang="de-AT" dirty="0" err="1" smtClean="0"/>
              <a:t>Map</a:t>
            </a:r>
            <a:r>
              <a:rPr lang="de-AT" dirty="0" smtClean="0"/>
              <a:t>&lt;K,V&gt;</a:t>
            </a:r>
          </a:p>
          <a:p>
            <a:pPr lvl="1"/>
            <a:r>
              <a:rPr lang="de-AT" dirty="0" smtClean="0"/>
              <a:t>Erweiterungen im NIO und der Klasse Files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Concurrency</a:t>
            </a:r>
            <a:endParaRPr lang="de-AT" dirty="0" smtClean="0"/>
          </a:p>
          <a:p>
            <a:pPr lvl="1"/>
            <a:r>
              <a:rPr lang="de-AT" dirty="0" smtClean="0"/>
              <a:t>Nashorn JavaScript-Engine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2614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7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Erstellen Sie eine Liste mit 1000 Zufallszahlen zwischen 0 und 100.</a:t>
            </a:r>
          </a:p>
          <a:p>
            <a:r>
              <a:rPr lang="de-AT" sz="2400" dirty="0" smtClean="0"/>
              <a:t>Löschen Sie alle Elemente, die ungerade und größer 50 sind.</a:t>
            </a:r>
          </a:p>
          <a:p>
            <a:r>
              <a:rPr lang="de-AT" sz="2400" dirty="0" smtClean="0"/>
              <a:t>Verwenden Sie dazu das </a:t>
            </a:r>
            <a:r>
              <a:rPr lang="de-AT" sz="2400" dirty="0" err="1" smtClean="0"/>
              <a:t>Functional</a:t>
            </a:r>
            <a:r>
              <a:rPr lang="de-AT" sz="2400" dirty="0" smtClean="0"/>
              <a:t> Interface </a:t>
            </a:r>
            <a:r>
              <a:rPr lang="de-AT" sz="2400" dirty="0" err="1" smtClean="0"/>
              <a:t>Predicate</a:t>
            </a:r>
            <a:r>
              <a:rPr lang="de-AT" sz="2400" dirty="0" smtClean="0"/>
              <a:t>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387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/>
              <a:t>Externe vs. Interne Iteration</a:t>
            </a:r>
          </a:p>
          <a:p>
            <a:pPr lvl="1"/>
            <a:r>
              <a:rPr lang="de-AT" dirty="0" smtClean="0"/>
              <a:t>Collections Erweiterungen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</a:p>
          <a:p>
            <a:pPr lvl="1"/>
            <a:r>
              <a:rPr lang="de-AT" dirty="0" smtClean="0"/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35219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Streams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2400" dirty="0" err="1" smtClean="0">
                <a:solidFill>
                  <a:srgbClr val="FF0000"/>
                </a:solidFill>
              </a:rPr>
              <a:t>java.util.stream.Stream</a:t>
            </a:r>
            <a:r>
              <a:rPr lang="de-AT" sz="2400" dirty="0" smtClean="0">
                <a:solidFill>
                  <a:srgbClr val="FF0000"/>
                </a:solidFill>
              </a:rPr>
              <a:t> != java.io.*Stream</a:t>
            </a:r>
            <a:endParaRPr lang="de-AT" sz="2400" dirty="0">
              <a:solidFill>
                <a:srgbClr val="FF000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6547731" cy="87076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9552" y="364502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Beispiel: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24245"/>
            <a:ext cx="8393545" cy="832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22" y="5129327"/>
            <a:ext cx="63627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Erzeugen von Streams</a:t>
            </a:r>
            <a:endParaRPr lang="de-AT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799"/>
            <a:ext cx="8229600" cy="23108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5" y="4653136"/>
            <a:ext cx="8230415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Erzeugen von Streams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56792"/>
            <a:ext cx="8611953" cy="115212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2411760" y="2348880"/>
            <a:ext cx="432048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1403648" y="2924944"/>
            <a:ext cx="33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Stream von primitiven </a:t>
            </a:r>
            <a:r>
              <a:rPr lang="de-AT" dirty="0" err="1" smtClean="0"/>
              <a:t>int</a:t>
            </a:r>
            <a:r>
              <a:rPr lang="de-AT" dirty="0" smtClean="0"/>
              <a:t> Werten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8" y="3717032"/>
            <a:ext cx="8670214" cy="2335614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 flipH="1">
            <a:off x="3635896" y="3294276"/>
            <a:ext cx="1944216" cy="1646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5580112" y="3100978"/>
            <a:ext cx="337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Umwandlung in 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Stream&lt;Long&gt;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2411760" y="3294276"/>
            <a:ext cx="655356" cy="1286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Unendliche Streams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17638"/>
            <a:ext cx="8190741" cy="26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6362700" cy="9048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24744"/>
            <a:ext cx="9072405" cy="50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6362700" cy="9048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065"/>
            <a:ext cx="9098356" cy="47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6362700" cy="9048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72946"/>
            <a:ext cx="8790062" cy="28921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0" y="1005343"/>
            <a:ext cx="24479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ilter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196752"/>
            <a:ext cx="8460940" cy="24150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3717032"/>
            <a:ext cx="8460940" cy="22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Weitere Änderungen in JDK 1.8</a:t>
            </a:r>
          </a:p>
          <a:p>
            <a:pPr lvl="1"/>
            <a:r>
              <a:rPr lang="de-AT" dirty="0" smtClean="0"/>
              <a:t>Keine Permanent Generation mehr</a:t>
            </a:r>
          </a:p>
          <a:p>
            <a:pPr lvl="1"/>
            <a:r>
              <a:rPr lang="de-AT" dirty="0" smtClean="0"/>
              <a:t>Erweiterungen im Bereich </a:t>
            </a:r>
            <a:r>
              <a:rPr lang="de-AT" dirty="0" err="1" smtClean="0"/>
              <a:t>Reflection</a:t>
            </a:r>
            <a:endParaRPr lang="de-AT" dirty="0" smtClean="0"/>
          </a:p>
          <a:p>
            <a:pPr lvl="1"/>
            <a:r>
              <a:rPr lang="de-AT" dirty="0" smtClean="0"/>
              <a:t>Base64-Codierungen</a:t>
            </a:r>
          </a:p>
          <a:p>
            <a:pPr lvl="1"/>
            <a:r>
              <a:rPr lang="de-AT" dirty="0" smtClean="0"/>
              <a:t>Änderungen bei </a:t>
            </a:r>
            <a:r>
              <a:rPr lang="de-AT" dirty="0" err="1" smtClean="0"/>
              <a:t>Annotations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8890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2" y="1340768"/>
            <a:ext cx="8365872" cy="288032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427984" y="2852936"/>
            <a:ext cx="36004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/>
          <p:cNvSpPr/>
          <p:nvPr/>
        </p:nvSpPr>
        <p:spPr>
          <a:xfrm>
            <a:off x="5292080" y="3212976"/>
            <a:ext cx="432048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4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27984" y="2852936"/>
            <a:ext cx="36004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515777"/>
            <a:ext cx="8809857" cy="155318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3" y="3619451"/>
            <a:ext cx="8813445" cy="45762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51520" y="1196752"/>
            <a:ext cx="646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Aufgabe: Stream mit allen Wörtern aus mehreren Sätzen erzeugen: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201114" y="3250119"/>
            <a:ext cx="540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Folgendes führt zu ineinander verschachtelten Streams:</a:t>
            </a:r>
            <a:endParaRPr lang="de-AT" dirty="0"/>
          </a:p>
        </p:txBody>
      </p:sp>
      <p:sp>
        <p:nvSpPr>
          <p:cNvPr id="10" name="Textfeld 9"/>
          <p:cNvSpPr txBox="1"/>
          <p:nvPr/>
        </p:nvSpPr>
        <p:spPr>
          <a:xfrm>
            <a:off x="251520" y="4283804"/>
            <a:ext cx="710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Verschachtelte Stream können mittels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de-AT" dirty="0" smtClean="0"/>
              <a:t> „flachgeklopft“ werden: 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4" y="4725144"/>
            <a:ext cx="8788254" cy="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" y="-99392"/>
            <a:ext cx="9143822" cy="62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27984" y="2852936"/>
            <a:ext cx="36004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/>
          <p:cNvSpPr txBox="1"/>
          <p:nvPr/>
        </p:nvSpPr>
        <p:spPr>
          <a:xfrm>
            <a:off x="395536" y="1431349"/>
            <a:ext cx="720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Auslesen und Verarbeiten des aktuellen Wertes als </a:t>
            </a:r>
            <a:r>
              <a:rPr lang="de-AT" dirty="0" smtClean="0">
                <a:solidFill>
                  <a:srgbClr val="FF0000"/>
                </a:solidFill>
              </a:rPr>
              <a:t>Intermediate</a:t>
            </a:r>
            <a:r>
              <a:rPr lang="de-AT" dirty="0" smtClean="0"/>
              <a:t> Operation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3" y="2107353"/>
            <a:ext cx="8363272" cy="16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27984" y="2852936"/>
            <a:ext cx="36004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8291264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smtClean="0">
                <a:cs typeface="Courier New" panose="02070309020205020404" pitchFamily="49" charset="0"/>
              </a:rPr>
              <a:t>und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6" y="3189808"/>
            <a:ext cx="8410575" cy="13144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6" y="1863825"/>
            <a:ext cx="69532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smtClean="0">
                <a:cs typeface="Courier New" panose="02070309020205020404" pitchFamily="49" charset="0"/>
              </a:rPr>
              <a:t>und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27984" y="2852936"/>
            <a:ext cx="360040" cy="21602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417638"/>
            <a:ext cx="9001000" cy="44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4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imit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smtClean="0">
                <a:cs typeface="Courier New" panose="02070309020205020404" pitchFamily="49" charset="0"/>
              </a:rPr>
              <a:t>und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5687"/>
            <a:ext cx="8324850" cy="6096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" y="2243336"/>
            <a:ext cx="8420100" cy="6286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7" y="3212976"/>
            <a:ext cx="834332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6362700" cy="9048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065"/>
            <a:ext cx="9098356" cy="47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6362700" cy="9048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72946"/>
            <a:ext cx="8790062" cy="28921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0" y="1005343"/>
            <a:ext cx="24479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1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395536" y="1268760"/>
            <a:ext cx="820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Implementieren Sie eine Klasse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de-AT" sz="2400" dirty="0" smtClean="0"/>
              <a:t>, der man erst bei der Instanziierung die beim Aufruf der Methode</a:t>
            </a:r>
          </a:p>
          <a:p>
            <a:pPr marL="355600"/>
            <a:r>
              <a:rPr lang="de-AT" sz="2400" dirty="0"/>
              <a:t/>
            </a:r>
            <a:br>
              <a:rPr lang="de-AT" sz="2400" dirty="0"/>
            </a:b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number1,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number2)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pPr marL="355600" lvl="1"/>
            <a:r>
              <a:rPr lang="de-AT" sz="2400" dirty="0" smtClean="0"/>
              <a:t>durchzuführende Operation übergibt.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5376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6286500" cy="438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229804"/>
            <a:ext cx="8547775" cy="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3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376045"/>
            <a:ext cx="8210550" cy="4476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0" y="2276872"/>
            <a:ext cx="8636839" cy="29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count,sum,min,max,average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2" y="1340768"/>
            <a:ext cx="884012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/>
          <a:lstStyle/>
          <a:p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allMatch</a:t>
            </a:r>
            <a: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anyMatch</a:t>
            </a:r>
            <a:r>
              <a:rPr lang="de-AT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noneMatch</a:t>
            </a:r>
            <a:endParaRPr lang="de-AT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052736"/>
            <a:ext cx="8372475" cy="10001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2" y="2098179"/>
            <a:ext cx="8420100" cy="4667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1" y="2856498"/>
            <a:ext cx="8484587" cy="27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findAny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8410575" cy="13430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9" y="3284983"/>
            <a:ext cx="8417216" cy="5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anyMatch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66732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Collectors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joining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partitioningBy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91" y="1556792"/>
            <a:ext cx="8410575" cy="6667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" y="2310383"/>
            <a:ext cx="8362950" cy="11906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573016"/>
            <a:ext cx="8382000" cy="15430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72" y="5168230"/>
            <a:ext cx="8343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Collectors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joining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AT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partitioningBy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0768"/>
            <a:ext cx="88776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de-AT" dirty="0" smtClean="0">
                <a:latin typeface="+mn-lt"/>
                <a:cs typeface="Courier New" panose="02070309020205020404" pitchFamily="49" charset="0"/>
              </a:rPr>
              <a:t>Parallelverarbeitung</a:t>
            </a:r>
            <a:endParaRPr lang="de-AT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57200" y="1268760"/>
            <a:ext cx="613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Umschalten zwischen paralleler und sequentieller Verarbeitung: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3" y="1695946"/>
            <a:ext cx="8104764" cy="7920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34236"/>
            <a:ext cx="8100896" cy="108012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3332" y="2564904"/>
            <a:ext cx="661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Folgender Code erzeugt trotz </a:t>
            </a: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dirty="0" smtClean="0"/>
              <a:t> ggf. unsortierte Ergebnisse:</a:t>
            </a:r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453332" y="4077072"/>
            <a:ext cx="317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Das kann gelöst werden mittels: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2" y="4374395"/>
            <a:ext cx="8104764" cy="110767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90017" y="5589240"/>
            <a:ext cx="809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Parallele Streams nutzen gemeinsamen </a:t>
            </a:r>
            <a:r>
              <a:rPr lang="de-AT" dirty="0" err="1" smtClean="0"/>
              <a:t>ForkJoin</a:t>
            </a:r>
            <a:r>
              <a:rPr lang="de-AT" dirty="0" smtClean="0"/>
              <a:t>-Pool. Anzahl der Threads entspricht</a:t>
            </a:r>
            <a:br>
              <a:rPr lang="de-AT" dirty="0" smtClean="0"/>
            </a:br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Runtime.availableProcessors</a:t>
            </a:r>
            <a:r>
              <a:rPr lang="de-A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dirty="0" smtClean="0"/>
              <a:t>.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8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8413" y="1484784"/>
            <a:ext cx="8229600" cy="5184576"/>
          </a:xfrm>
        </p:spPr>
        <p:txBody>
          <a:bodyPr>
            <a:normAutofit lnSpcReduction="10000"/>
          </a:bodyPr>
          <a:lstStyle/>
          <a:p>
            <a:r>
              <a:rPr lang="de-AT" sz="1800" dirty="0" smtClean="0"/>
              <a:t>Implementieren Sie folgende Klassen:</a:t>
            </a:r>
          </a:p>
          <a:p>
            <a:pPr lvl="1"/>
            <a:r>
              <a:rPr lang="de-AT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(ID, Vorname, Nachname, Geburtsdatum, aktiviert, Adresse)</a:t>
            </a:r>
          </a:p>
          <a:p>
            <a:pPr lvl="1"/>
            <a:r>
              <a:rPr lang="de-AT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Adresse (ID, Straße, PLZ, Ort, Land)</a:t>
            </a:r>
          </a:p>
          <a:p>
            <a:pPr marL="457200" lvl="1" indent="0">
              <a:buNone/>
            </a:pPr>
            <a:endParaRPr lang="de-AT" sz="1800" dirty="0" smtClean="0"/>
          </a:p>
          <a:p>
            <a:r>
              <a:rPr lang="de-AT" sz="1800" dirty="0" smtClean="0"/>
              <a:t>Erstellen Sie anschließend eine Liste mit mehreren Personen und lösen Sie folgende Aufgaben unter Verwendung von Streams:</a:t>
            </a:r>
          </a:p>
          <a:p>
            <a:pPr lvl="1"/>
            <a:r>
              <a:rPr lang="de-AT" sz="1800" dirty="0" smtClean="0"/>
              <a:t>Liefern Sie </a:t>
            </a:r>
            <a:r>
              <a:rPr lang="de-AT" sz="1800" dirty="0"/>
              <a:t>den vollständigen Namen aller Personen aus </a:t>
            </a:r>
            <a:r>
              <a:rPr lang="de-AT" sz="1800" dirty="0" smtClean="0"/>
              <a:t>Wien </a:t>
            </a:r>
            <a:r>
              <a:rPr lang="de-AT" sz="1800" dirty="0"/>
              <a:t>in Form einer </a:t>
            </a:r>
            <a:r>
              <a:rPr lang="de-AT" sz="1800" dirty="0" smtClean="0"/>
              <a:t>Liste </a:t>
            </a:r>
            <a:r>
              <a:rPr lang="de-AT" sz="1800" dirty="0"/>
              <a:t>zurück</a:t>
            </a:r>
            <a:r>
              <a:rPr lang="de-AT" sz="1800" dirty="0" smtClean="0"/>
              <a:t>.</a:t>
            </a:r>
            <a:endParaRPr lang="de-AT" sz="1800" dirty="0"/>
          </a:p>
          <a:p>
            <a:pPr lvl="1"/>
            <a:r>
              <a:rPr lang="de-AT" sz="1800" dirty="0" smtClean="0"/>
              <a:t>Geben Sie </a:t>
            </a:r>
            <a:r>
              <a:rPr lang="de-AT" sz="1800" dirty="0"/>
              <a:t>alle </a:t>
            </a:r>
            <a:r>
              <a:rPr lang="de-AT" sz="1800" dirty="0" smtClean="0"/>
              <a:t>Personen, </a:t>
            </a:r>
            <a:r>
              <a:rPr lang="de-AT" sz="1800" dirty="0"/>
              <a:t>die aktiviert sind und aus Österreich </a:t>
            </a:r>
            <a:r>
              <a:rPr lang="de-AT" sz="1800" dirty="0" smtClean="0"/>
              <a:t>stammen, </a:t>
            </a:r>
            <a:r>
              <a:rPr lang="de-AT" sz="1800" dirty="0"/>
              <a:t>auf der Standardkonsole </a:t>
            </a:r>
            <a:r>
              <a:rPr lang="de-AT" sz="1800" dirty="0" smtClean="0"/>
              <a:t>aus.</a:t>
            </a:r>
            <a:endParaRPr lang="de-AT" sz="1800" dirty="0"/>
          </a:p>
          <a:p>
            <a:pPr lvl="1"/>
            <a:r>
              <a:rPr lang="de-AT" sz="1800" dirty="0" smtClean="0"/>
              <a:t>Berechnen Sie das </a:t>
            </a:r>
            <a:r>
              <a:rPr lang="de-AT" sz="1800" dirty="0"/>
              <a:t>Durchschnittsalter aller aus Deutschland stammender </a:t>
            </a:r>
            <a:r>
              <a:rPr lang="de-AT" sz="1800" dirty="0" smtClean="0"/>
              <a:t>Personen.</a:t>
            </a:r>
            <a:endParaRPr lang="de-AT" sz="1800" dirty="0"/>
          </a:p>
          <a:p>
            <a:pPr lvl="1"/>
            <a:r>
              <a:rPr lang="de-AT" sz="1800" dirty="0" smtClean="0"/>
              <a:t>Gibt </a:t>
            </a:r>
            <a:r>
              <a:rPr lang="de-AT" sz="1800" dirty="0"/>
              <a:t>es </a:t>
            </a:r>
            <a:r>
              <a:rPr lang="de-AT" sz="1800" dirty="0" smtClean="0"/>
              <a:t>in der Liste eine Person, </a:t>
            </a:r>
            <a:r>
              <a:rPr lang="de-AT" sz="1800" dirty="0"/>
              <a:t>die älter als 50 Jahre ist und aus </a:t>
            </a:r>
            <a:r>
              <a:rPr lang="de-AT" sz="1800" dirty="0" smtClean="0"/>
              <a:t>der Schweiz </a:t>
            </a:r>
            <a:r>
              <a:rPr lang="de-AT" sz="1800" dirty="0"/>
              <a:t>stammt?</a:t>
            </a:r>
          </a:p>
          <a:p>
            <a:pPr lvl="1"/>
            <a:r>
              <a:rPr lang="de-AT" sz="1800" dirty="0" smtClean="0"/>
              <a:t>Sind </a:t>
            </a:r>
            <a:r>
              <a:rPr lang="de-AT" sz="1800" dirty="0"/>
              <a:t>die Adressen </a:t>
            </a:r>
            <a:r>
              <a:rPr lang="de-AT" sz="1800" dirty="0" smtClean="0"/>
              <a:t>aller Personen valide </a:t>
            </a:r>
            <a:r>
              <a:rPr lang="de-AT" sz="1800" dirty="0"/>
              <a:t>(also alle Felder ungleich </a:t>
            </a:r>
            <a:r>
              <a:rPr lang="de-A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AT" sz="1800" dirty="0"/>
              <a:t> bzw. nicht leer</a:t>
            </a:r>
            <a:r>
              <a:rPr lang="de-AT" sz="1800" dirty="0" smtClean="0"/>
              <a:t>)?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5015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Lambda </a:t>
            </a:r>
            <a:r>
              <a:rPr lang="de-AT" dirty="0" err="1" smtClean="0"/>
              <a:t>Expressions</a:t>
            </a:r>
            <a:endParaRPr lang="de-AT" dirty="0" smtClean="0"/>
          </a:p>
          <a:p>
            <a:pPr lvl="1"/>
            <a:r>
              <a:rPr lang="de-AT" dirty="0">
                <a:solidFill>
                  <a:srgbClr val="FF0000"/>
                </a:solidFill>
              </a:rPr>
              <a:t>Einstieg in Lambdas</a:t>
            </a:r>
          </a:p>
          <a:p>
            <a:pPr lvl="1"/>
            <a:r>
              <a:rPr lang="de-AT" dirty="0" smtClean="0"/>
              <a:t>Default Methoden in Interfaces</a:t>
            </a:r>
          </a:p>
          <a:p>
            <a:pPr lvl="1"/>
            <a:r>
              <a:rPr lang="de-AT" dirty="0" smtClean="0"/>
              <a:t>Methodenreferenzen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902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9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Konstruieren Sie eine Liste mit 100.000 Personen. Setzen Sie den Namen einer Person auf "Schwarzer Peter".</a:t>
            </a:r>
          </a:p>
          <a:p>
            <a:r>
              <a:rPr lang="de-AT" sz="2400" dirty="0" smtClean="0"/>
              <a:t>Durchsuchen Sie die Liste parallel nach dem Schwarzen Peter und extrahieren Sie dessen Geburtsdatum.</a:t>
            </a:r>
          </a:p>
          <a:p>
            <a:r>
              <a:rPr lang="de-AT" sz="2400" dirty="0" smtClean="0"/>
              <a:t>Machen Sie die gleiche Suche sequentiell und vergleichen Sie die Zeiten.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594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/>
              <a:t>Externe vs. Interne Iteration</a:t>
            </a:r>
          </a:p>
          <a:p>
            <a:pPr lvl="1"/>
            <a:r>
              <a:rPr lang="de-AT" dirty="0" smtClean="0"/>
              <a:t>Collections Erweiterungen</a:t>
            </a:r>
          </a:p>
          <a:p>
            <a:pPr lvl="1"/>
            <a:r>
              <a:rPr lang="de-AT" dirty="0" smtClean="0"/>
              <a:t>Streams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Filter-</a:t>
            </a:r>
            <a:r>
              <a:rPr lang="de-AT" dirty="0" err="1" smtClean="0">
                <a:solidFill>
                  <a:srgbClr val="FF0000"/>
                </a:solidFill>
              </a:rPr>
              <a:t>Map</a:t>
            </a:r>
            <a:r>
              <a:rPr lang="de-AT" dirty="0" smtClean="0">
                <a:solidFill>
                  <a:srgbClr val="FF0000"/>
                </a:solidFill>
              </a:rPr>
              <a:t>-</a:t>
            </a:r>
            <a:r>
              <a:rPr lang="de-AT" dirty="0" err="1" smtClean="0">
                <a:solidFill>
                  <a:srgbClr val="FF0000"/>
                </a:solidFill>
              </a:rPr>
              <a:t>Reduce</a:t>
            </a:r>
          </a:p>
          <a:p>
            <a:pPr lvl="1"/>
            <a:r>
              <a:rPr lang="de-AT" dirty="0" smtClean="0"/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29773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" y="1268760"/>
            <a:ext cx="77628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2" y="1425418"/>
            <a:ext cx="7961995" cy="26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7638"/>
            <a:ext cx="8220075" cy="19716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570927"/>
            <a:ext cx="8104887" cy="10822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" y="4725144"/>
            <a:ext cx="810488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06945"/>
            <a:ext cx="7920880" cy="19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77" y="2276872"/>
            <a:ext cx="8775845" cy="172819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51520" y="1700808"/>
            <a:ext cx="21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Ein weiteres Beispiel: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32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10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003" y="1351309"/>
            <a:ext cx="8229600" cy="4525963"/>
          </a:xfrm>
        </p:spPr>
        <p:txBody>
          <a:bodyPr/>
          <a:lstStyle/>
          <a:p>
            <a:r>
              <a:rPr lang="de-AT" sz="2400" dirty="0" smtClean="0"/>
              <a:t>Erstellen Sie eine Liste mit 100.000 Integer Zufallszahlen im Wertebereich zwischen 1 und 1000.</a:t>
            </a:r>
          </a:p>
          <a:p>
            <a:r>
              <a:rPr lang="de-AT" sz="2400" dirty="0" smtClean="0"/>
              <a:t>Erstellen Sie </a:t>
            </a:r>
            <a:r>
              <a:rPr lang="de-AT" sz="2400" dirty="0"/>
              <a:t>auf Basis der Liste einen </a:t>
            </a:r>
            <a:r>
              <a:rPr lang="de-AT" sz="2400" dirty="0" smtClean="0"/>
              <a:t>Komma-separierten String, der jene Zahlen beinhaltet, die kleiner als 10 sind. Die Zahlen dürfen nicht doppelt vorkommen, sie sollen sortiert sein.</a:t>
            </a:r>
          </a:p>
          <a:p>
            <a:r>
              <a:rPr lang="de-AT" sz="2400" dirty="0" smtClean="0"/>
              <a:t>Berechnen Sie während der Verarbeitung die Summe der gefilterten Zahlen.</a:t>
            </a:r>
          </a:p>
          <a:p>
            <a:r>
              <a:rPr lang="de-AT" sz="2400" dirty="0" smtClean="0"/>
              <a:t>Implementieren Sie die gleiche Logik mit Schleifen und vergleichen Sie die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49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Collections &amp; Lambdas </a:t>
            </a:r>
          </a:p>
          <a:p>
            <a:pPr lvl="1"/>
            <a:r>
              <a:rPr lang="de-AT" dirty="0" smtClean="0"/>
              <a:t>Externe vs. Interne Iteration</a:t>
            </a:r>
          </a:p>
          <a:p>
            <a:pPr lvl="1"/>
            <a:r>
              <a:rPr lang="de-AT" dirty="0" smtClean="0"/>
              <a:t>Collections Erweiterungen</a:t>
            </a:r>
          </a:p>
          <a:p>
            <a:pPr lvl="1"/>
            <a:r>
              <a:rPr lang="de-AT" dirty="0" smtClean="0"/>
              <a:t>Streams</a:t>
            </a:r>
          </a:p>
          <a:p>
            <a:pPr lvl="1"/>
            <a:r>
              <a:rPr lang="de-AT" dirty="0" smtClean="0"/>
              <a:t>Filter-</a:t>
            </a:r>
            <a:r>
              <a:rPr lang="de-AT" dirty="0" err="1" smtClean="0"/>
              <a:t>Map</a:t>
            </a:r>
            <a:r>
              <a:rPr lang="de-AT" dirty="0" smtClean="0"/>
              <a:t>-</a:t>
            </a:r>
            <a:r>
              <a:rPr lang="de-AT" dirty="0" err="1" smtClean="0"/>
              <a:t>Reduce</a:t>
            </a:r>
            <a:endParaRPr lang="de-AT" dirty="0" smtClean="0"/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Fallstricke bei Lambdas</a:t>
            </a:r>
          </a:p>
        </p:txBody>
      </p:sp>
    </p:spTree>
    <p:extLst>
      <p:ext uri="{BB962C8B-B14F-4D97-AF65-F5344CB8AC3E}">
        <p14:creationId xmlns:p14="http://schemas.microsoft.com/office/powerpoint/2010/main" val="28801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Imperative Lösung mit Streams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96786"/>
            <a:ext cx="8229600" cy="97237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28800"/>
            <a:ext cx="8148115" cy="165618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8803" y="1282415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Imperative Lösung: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467861" y="3595902"/>
            <a:ext cx="546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Schlechte (nachgebaute imperative) Lösung mit Streams:</a:t>
            </a:r>
            <a:endParaRPr lang="de-AT" dirty="0"/>
          </a:p>
        </p:txBody>
      </p:sp>
      <p:sp>
        <p:nvSpPr>
          <p:cNvPr id="11" name="Textfeld 10"/>
          <p:cNvSpPr txBox="1"/>
          <p:nvPr/>
        </p:nvSpPr>
        <p:spPr>
          <a:xfrm>
            <a:off x="467861" y="5157192"/>
            <a:ext cx="550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Übung: Wie sieht eine gute Umsetzung mit Streams aus?</a:t>
            </a:r>
            <a:endParaRPr lang="de-A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Beispiel Sortierung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96752"/>
            <a:ext cx="6515100" cy="379095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427392" y="5157192"/>
            <a:ext cx="22892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AT" sz="2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Geht das kürzer?</a:t>
            </a:r>
            <a:endParaRPr lang="de-AT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4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Java Date &amp; Time API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Datumsverarbeitung vor JSR-310</a:t>
            </a:r>
          </a:p>
          <a:p>
            <a:pPr lvl="1"/>
            <a:r>
              <a:rPr lang="de-AT" dirty="0" smtClean="0"/>
              <a:t>Überblick über die neu eingeführten Klassen</a:t>
            </a:r>
          </a:p>
        </p:txBody>
      </p:sp>
    </p:spTree>
    <p:extLst>
      <p:ext uri="{BB962C8B-B14F-4D97-AF65-F5344CB8AC3E}">
        <p14:creationId xmlns:p14="http://schemas.microsoft.com/office/powerpoint/2010/main" val="29735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Alte Datumsverarbeitung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7" y="1268760"/>
            <a:ext cx="8198785" cy="201622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57200" y="350100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Was ist das Ergebnis?</a:t>
            </a:r>
            <a:endParaRPr lang="de-A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Alte Datumsverarbeitung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7" y="1268760"/>
            <a:ext cx="8198785" cy="201622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57200" y="350100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Was ist das Ergebnis?</a:t>
            </a:r>
            <a:endParaRPr lang="de-AT" dirty="0">
              <a:solidFill>
                <a:srgbClr val="FF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5" y="4207712"/>
            <a:ext cx="8207487" cy="5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Alte Datumsverarbeitung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3" y="1196751"/>
            <a:ext cx="8280920" cy="410445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45224"/>
            <a:ext cx="8281633" cy="7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de-AT" dirty="0" smtClean="0"/>
              <a:t>Java Date &amp; Time API</a:t>
            </a:r>
          </a:p>
          <a:p>
            <a:pPr lvl="1"/>
            <a:r>
              <a:rPr lang="de-AT" dirty="0" smtClean="0"/>
              <a:t>Datumsverarbeitung vor JSR-310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Überblick über die neu eingeführten Klassen</a:t>
            </a:r>
          </a:p>
        </p:txBody>
      </p:sp>
    </p:spTree>
    <p:extLst>
      <p:ext uri="{BB962C8B-B14F-4D97-AF65-F5344CB8AC3E}">
        <p14:creationId xmlns:p14="http://schemas.microsoft.com/office/powerpoint/2010/main" val="6180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java.time.Instant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de-AT" sz="2400" dirty="0" smtClean="0"/>
              <a:t>Vergleichbar mit der Klasse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r>
              <a:rPr lang="de-AT" sz="2400" dirty="0" smtClean="0"/>
              <a:t>Nanosekunden seit 01.01.1970 00:00:00 </a:t>
            </a:r>
            <a:r>
              <a:rPr lang="de-AT" sz="2400" b="1" dirty="0" smtClean="0"/>
              <a:t>UTC</a:t>
            </a:r>
          </a:p>
          <a:p>
            <a:r>
              <a:rPr lang="de-AT" sz="2400" dirty="0" smtClean="0"/>
              <a:t>Zeitstempel intern gespeichert als </a:t>
            </a:r>
            <a:r>
              <a:rPr lang="de-AT" sz="2400" dirty="0"/>
              <a:t>S</a:t>
            </a:r>
            <a:r>
              <a:rPr lang="de-AT" sz="2400" dirty="0" smtClean="0"/>
              <a:t>ekunden (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de-AT" sz="2400" dirty="0" smtClean="0"/>
              <a:t>) + Nanosekunden (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AT" sz="2400" dirty="0" smtClean="0"/>
              <a:t>)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3948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java.time.Instant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465840" cy="29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java.time.Instant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9" y="1268760"/>
            <a:ext cx="4028263" cy="182174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5" y="1196752"/>
            <a:ext cx="3229398" cy="312276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653136"/>
            <a:ext cx="23812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java.time.Instant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246013" cy="337951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46228"/>
            <a:ext cx="8229600" cy="9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java.time.LocalTime</a:t>
            </a:r>
            <a: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java.time.LocalDateTime</a:t>
            </a:r>
            <a:endParaRPr lang="de-AT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4930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lang="de-AT" sz="2400" dirty="0" smtClean="0"/>
              <a:t> … Datum ohne Zeit</a:t>
            </a:r>
          </a:p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LocalTime</a:t>
            </a:r>
            <a:r>
              <a:rPr lang="de-AT" sz="2400" dirty="0" smtClean="0"/>
              <a:t> … Zeit ohne Datum</a:t>
            </a:r>
          </a:p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</a:t>
            </a:r>
            <a:r>
              <a:rPr lang="de-AT" sz="2400" dirty="0" smtClean="0"/>
              <a:t> … Kombination aus Datum und Zeit</a:t>
            </a:r>
          </a:p>
          <a:p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LocalDateTime.now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AT" sz="2400" dirty="0" smtClean="0"/>
              <a:t> bezieht sich auf die Zeitzone der Maschine, wobei Zeitzone </a:t>
            </a:r>
            <a:r>
              <a:rPr lang="de-AT" sz="2400" b="1" dirty="0" smtClean="0"/>
              <a:t>nicht</a:t>
            </a:r>
            <a:r>
              <a:rPr lang="de-AT" sz="2400" dirty="0" smtClean="0"/>
              <a:t> im Objekt gespeichert wird</a:t>
            </a:r>
          </a:p>
          <a:p>
            <a:r>
              <a:rPr lang="de-AT" sz="2400" dirty="0" smtClean="0"/>
              <a:t>Zur Umwandlung von </a:t>
            </a:r>
            <a:r>
              <a:rPr lang="de-AT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</a:t>
            </a:r>
            <a:r>
              <a:rPr lang="de-AT" sz="2400" dirty="0" smtClean="0"/>
              <a:t> in </a:t>
            </a:r>
            <a:r>
              <a:rPr lang="de-AT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Instant</a:t>
            </a:r>
            <a:r>
              <a:rPr lang="de-AT" sz="2400" dirty="0" smtClean="0"/>
              <a:t> wird zusätzlich die Zeitzone benötigt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8355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>
            <a:alpha val="21961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2357</Words>
  <Application>Microsoft Office PowerPoint</Application>
  <PresentationFormat>Bildschirmpräsentation (4:3)</PresentationFormat>
  <Paragraphs>480</Paragraphs>
  <Slides>168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168</vt:i4>
      </vt:variant>
    </vt:vector>
  </HeadingPairs>
  <TitlesOfParts>
    <vt:vector size="169" baseType="lpstr">
      <vt:lpstr>Larissa</vt:lpstr>
      <vt:lpstr>Java 8 Neuerungen</vt:lpstr>
      <vt:lpstr>Agenda</vt:lpstr>
      <vt:lpstr>Agenda</vt:lpstr>
      <vt:lpstr>Agenda</vt:lpstr>
      <vt:lpstr>Agenda</vt:lpstr>
      <vt:lpstr>Agenda</vt:lpstr>
      <vt:lpstr>Übung 1</vt:lpstr>
      <vt:lpstr>Agenda</vt:lpstr>
      <vt:lpstr>Beispiel Sortierung</vt:lpstr>
      <vt:lpstr>Einstieg in Lambdas</vt:lpstr>
      <vt:lpstr>Einstieg in Lambdas</vt:lpstr>
      <vt:lpstr>Functional Interfaces / SAM Typen</vt:lpstr>
      <vt:lpstr>Functional Interfaces SAM Typen</vt:lpstr>
      <vt:lpstr>Functional Interfaces / SAM Typen</vt:lpstr>
      <vt:lpstr>Functional Interfaces / SAM Typen</vt:lpstr>
      <vt:lpstr>Functional Interfaces / SAM Typen</vt:lpstr>
      <vt:lpstr>Functional Interfaces / SAM Typen</vt:lpstr>
      <vt:lpstr>Functional Interfaces / SAM Typen</vt:lpstr>
      <vt:lpstr>Functional Interfaces / SAM Typen</vt:lpstr>
      <vt:lpstr>Functional Interfaces / SAM Typen</vt:lpstr>
      <vt:lpstr>Functional Interfaces / SAM Typen</vt:lpstr>
      <vt:lpstr>Vordefinierte Functional Interfaces</vt:lpstr>
      <vt:lpstr>Übung 2</vt:lpstr>
      <vt:lpstr>Agenda</vt:lpstr>
      <vt:lpstr>Default Methoden in Interfaces</vt:lpstr>
      <vt:lpstr>Default Methoden in Interfaces</vt:lpstr>
      <vt:lpstr>Default Methoden in Interfaces</vt:lpstr>
      <vt:lpstr>Statische Methoden in Interfaces</vt:lpstr>
      <vt:lpstr>Übung 3</vt:lpstr>
      <vt:lpstr>Übung 4</vt:lpstr>
      <vt:lpstr>Agenda</vt:lpstr>
      <vt:lpstr>Methodenreferenzen</vt:lpstr>
      <vt:lpstr>Methodenreferenzen</vt:lpstr>
      <vt:lpstr>Übung 5</vt:lpstr>
      <vt:lpstr>Agenda</vt:lpstr>
      <vt:lpstr>Externe vs. Interne Iteration</vt:lpstr>
      <vt:lpstr>Interne Iteration in JDK 1.8</vt:lpstr>
      <vt:lpstr>Externe vs. Interne Iteration</vt:lpstr>
      <vt:lpstr>Externe vs. Interne Iteration</vt:lpstr>
      <vt:lpstr>Externe vs. Interne Iteration</vt:lpstr>
      <vt:lpstr>Übung 6</vt:lpstr>
      <vt:lpstr>Agenda</vt:lpstr>
      <vt:lpstr>Das Interface Predicate&lt;T&gt;</vt:lpstr>
      <vt:lpstr>Das Interface Predicate&lt;T&gt;</vt:lpstr>
      <vt:lpstr>Das Interface Predicate&lt;T&gt;</vt:lpstr>
      <vt:lpstr>removeIf Methode in Collection</vt:lpstr>
      <vt:lpstr>Interface Function&lt;T,R&gt; und UnaryOperator&lt;T&gt;</vt:lpstr>
      <vt:lpstr>Interface Function&lt;T,R&gt; und UnaryOperator&lt;T&gt;</vt:lpstr>
      <vt:lpstr>replaceAll Methode in List</vt:lpstr>
      <vt:lpstr>Übung 7</vt:lpstr>
      <vt:lpstr>Agenda</vt:lpstr>
      <vt:lpstr>Streams</vt:lpstr>
      <vt:lpstr>Erzeugen von Streams</vt:lpstr>
      <vt:lpstr>Erzeugen von Streams</vt:lpstr>
      <vt:lpstr>Unendliche Streams</vt:lpstr>
      <vt:lpstr>PowerPoint-Präsentation</vt:lpstr>
      <vt:lpstr>PowerPoint-Präsentation</vt:lpstr>
      <vt:lpstr>PowerPoint-Präsentation</vt:lpstr>
      <vt:lpstr>filter</vt:lpstr>
      <vt:lpstr>map</vt:lpstr>
      <vt:lpstr>flatMap</vt:lpstr>
      <vt:lpstr>PowerPoint-Präsentation</vt:lpstr>
      <vt:lpstr>peek</vt:lpstr>
      <vt:lpstr>peek</vt:lpstr>
      <vt:lpstr>distinct und sorted</vt:lpstr>
      <vt:lpstr>distinct und sorted</vt:lpstr>
      <vt:lpstr>limit und skip</vt:lpstr>
      <vt:lpstr>PowerPoint-Präsentation</vt:lpstr>
      <vt:lpstr>PowerPoint-Präsentation</vt:lpstr>
      <vt:lpstr>forEach</vt:lpstr>
      <vt:lpstr>toArray</vt:lpstr>
      <vt:lpstr>count,sum,min,max,average</vt:lpstr>
      <vt:lpstr>allMatch, anyMatch, noneMatch</vt:lpstr>
      <vt:lpstr>findFirst, findAny</vt:lpstr>
      <vt:lpstr>anyMatch, findFirst</vt:lpstr>
      <vt:lpstr>Collectors: joining, groupingBy, partitioningBy</vt:lpstr>
      <vt:lpstr>Collectors: joining, groupingBy, partitioningBy</vt:lpstr>
      <vt:lpstr>Parallelverarbeitung</vt:lpstr>
      <vt:lpstr>Übung 8</vt:lpstr>
      <vt:lpstr>Übung 9</vt:lpstr>
      <vt:lpstr>Agenda</vt:lpstr>
      <vt:lpstr>Filter-Map-Reduce</vt:lpstr>
      <vt:lpstr>Filter-Map-Reduce</vt:lpstr>
      <vt:lpstr>Filter-Map-Reduce</vt:lpstr>
      <vt:lpstr>Filter-Map-Reduce</vt:lpstr>
      <vt:lpstr>Filter-Map-Reduce</vt:lpstr>
      <vt:lpstr>Übung 10</vt:lpstr>
      <vt:lpstr>Agenda</vt:lpstr>
      <vt:lpstr>Imperative Lösung mit Streams</vt:lpstr>
      <vt:lpstr>Agenda</vt:lpstr>
      <vt:lpstr>Alte Datumsverarbeitung</vt:lpstr>
      <vt:lpstr>Alte Datumsverarbeitung</vt:lpstr>
      <vt:lpstr>Alte Datumsverarbeitung</vt:lpstr>
      <vt:lpstr>Agenda</vt:lpstr>
      <vt:lpstr>java.time.Instant</vt:lpstr>
      <vt:lpstr>java.time.Instant</vt:lpstr>
      <vt:lpstr>java.time.Instant</vt:lpstr>
      <vt:lpstr>java.time.Instant</vt:lpstr>
      <vt:lpstr>java.time.LocalDate java.time.LocalTime java.time.LocalDateTime</vt:lpstr>
      <vt:lpstr>java.time.LocalDate java.time.LocalTime java.time.LocalDateTime</vt:lpstr>
      <vt:lpstr>java.time.LocalDate java.time.LocalTime java.time.LocalDateTime</vt:lpstr>
      <vt:lpstr>PowerPoint-Präsentation</vt:lpstr>
      <vt:lpstr>java.time.DayOfWeek java.time.Month</vt:lpstr>
      <vt:lpstr>java.time.DayOfWeek java.time.Month</vt:lpstr>
      <vt:lpstr>java.time.YearMonth java.time.MonthDay java.time.Year</vt:lpstr>
      <vt:lpstr>java.time.YearMonth java.time.MonthDay java.time.Year</vt:lpstr>
      <vt:lpstr>java.time.YearMonth java.time.MonthDay java.time.Year</vt:lpstr>
      <vt:lpstr>java.time.Duration</vt:lpstr>
      <vt:lpstr>java.time.Duration</vt:lpstr>
      <vt:lpstr>java.time.Duration</vt:lpstr>
      <vt:lpstr>java.time.Period</vt:lpstr>
      <vt:lpstr>java.time.Period</vt:lpstr>
      <vt:lpstr>java.time.Period</vt:lpstr>
      <vt:lpstr>java.time.Period</vt:lpstr>
      <vt:lpstr>java.time.ZonedDateTime</vt:lpstr>
      <vt:lpstr>java.time.ZonedDateTime</vt:lpstr>
      <vt:lpstr>java.time.DateTimeFormatter</vt:lpstr>
      <vt:lpstr>java.time.DateTimeFormatter</vt:lpstr>
      <vt:lpstr>java.time.DateTimeFormatter</vt:lpstr>
      <vt:lpstr>PowerPoint-Präsentation</vt:lpstr>
      <vt:lpstr>Interoperabilität</vt:lpstr>
      <vt:lpstr>Interoperabilität</vt:lpstr>
      <vt:lpstr>Übung 11</vt:lpstr>
      <vt:lpstr>Übung 11</vt:lpstr>
      <vt:lpstr>Agenda</vt:lpstr>
      <vt:lpstr>Erweiterungen Comparator&lt;T&gt;</vt:lpstr>
      <vt:lpstr>Erweiterungen Comparator&lt;T&gt;</vt:lpstr>
      <vt:lpstr>Erweiterungen Comparator&lt;T&gt;</vt:lpstr>
      <vt:lpstr>Erweiterungen Comparator&lt;T&gt;</vt:lpstr>
      <vt:lpstr>Erweiterungen Comparator&lt;T&gt;</vt:lpstr>
      <vt:lpstr>Agenda</vt:lpstr>
      <vt:lpstr>Optional&lt;T&gt;</vt:lpstr>
      <vt:lpstr>Optional&lt;T&gt;</vt:lpstr>
      <vt:lpstr>Optional&lt;T&gt;</vt:lpstr>
      <vt:lpstr>Optional&lt;T&gt;</vt:lpstr>
      <vt:lpstr>Agenda</vt:lpstr>
      <vt:lpstr>Parallele Operationen auf Arrays</vt:lpstr>
      <vt:lpstr>Parallele Operationen auf Arrays</vt:lpstr>
      <vt:lpstr>Parallele Operationen auf Arrays</vt:lpstr>
      <vt:lpstr>Agenda</vt:lpstr>
      <vt:lpstr>Erweiterungen Map&lt;K,V&gt;</vt:lpstr>
      <vt:lpstr>Erweiterungen Map&lt;K,V&gt;</vt:lpstr>
      <vt:lpstr>Erweiterungen Map&lt;K,V&gt;</vt:lpstr>
      <vt:lpstr>Erweiterungen Map&lt;K,V&gt;</vt:lpstr>
      <vt:lpstr>Agenda</vt:lpstr>
      <vt:lpstr>Erweiterungen im NIO und Files</vt:lpstr>
      <vt:lpstr>Agenda</vt:lpstr>
      <vt:lpstr>PowerPoint-Präsentation</vt:lpstr>
      <vt:lpstr>CompletableFuture&lt;T&gt;</vt:lpstr>
      <vt:lpstr>CompletableFuture&lt;T&gt;</vt:lpstr>
      <vt:lpstr>Agenda</vt:lpstr>
      <vt:lpstr>Nashorn JavaScript-Engine</vt:lpstr>
      <vt:lpstr>Nashorn JavaScript-Engine</vt:lpstr>
      <vt:lpstr>Nashorn JavaScript-Engine</vt:lpstr>
      <vt:lpstr>Nashorn JavaScript-Engine</vt:lpstr>
      <vt:lpstr>Agenda</vt:lpstr>
      <vt:lpstr>Permanent Generation vor JDK 1.8</vt:lpstr>
      <vt:lpstr>Keine Permanent Generation</vt:lpstr>
      <vt:lpstr>Agenda</vt:lpstr>
      <vt:lpstr>Erweiterungen Reflection API</vt:lpstr>
      <vt:lpstr>Agenda</vt:lpstr>
      <vt:lpstr>Base64 Ecoding</vt:lpstr>
      <vt:lpstr>Base64 Ecoding</vt:lpstr>
      <vt:lpstr>Agenda</vt:lpstr>
      <vt:lpstr>Änderungen bei Annotations</vt:lpstr>
      <vt:lpstr>Änderungen bei Annotations</vt:lpstr>
      <vt:lpstr>Änderungen bei Annotations</vt:lpstr>
      <vt:lpstr>Änderungen bei Annotations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Neuerungen</dc:title>
  <dc:creator>Bernhard</dc:creator>
  <cp:lastModifiedBy>Bernhard</cp:lastModifiedBy>
  <cp:revision>332</cp:revision>
  <dcterms:created xsi:type="dcterms:W3CDTF">2014-09-11T07:41:01Z</dcterms:created>
  <dcterms:modified xsi:type="dcterms:W3CDTF">2018-09-16T15:37:29Z</dcterms:modified>
</cp:coreProperties>
</file>